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6"/>
  </p:notesMasterIdLst>
  <p:handoutMasterIdLst>
    <p:handoutMasterId r:id="rId67"/>
  </p:handoutMasterIdLst>
  <p:sldIdLst>
    <p:sldId id="302" r:id="rId5"/>
    <p:sldId id="343" r:id="rId6"/>
    <p:sldId id="344" r:id="rId7"/>
    <p:sldId id="345" r:id="rId8"/>
    <p:sldId id="310" r:id="rId9"/>
    <p:sldId id="338" r:id="rId10"/>
    <p:sldId id="340" r:id="rId11"/>
    <p:sldId id="342" r:id="rId12"/>
    <p:sldId id="341" r:id="rId13"/>
    <p:sldId id="339" r:id="rId14"/>
    <p:sldId id="347" r:id="rId15"/>
    <p:sldId id="411" r:id="rId16"/>
    <p:sldId id="412" r:id="rId17"/>
    <p:sldId id="413" r:id="rId18"/>
    <p:sldId id="414" r:id="rId19"/>
    <p:sldId id="415" r:id="rId20"/>
    <p:sldId id="317" r:id="rId21"/>
    <p:sldId id="416" r:id="rId22"/>
    <p:sldId id="419" r:id="rId23"/>
    <p:sldId id="427" r:id="rId24"/>
    <p:sldId id="429" r:id="rId25"/>
    <p:sldId id="437" r:id="rId26"/>
    <p:sldId id="430" r:id="rId27"/>
    <p:sldId id="420" r:id="rId28"/>
    <p:sldId id="431" r:id="rId29"/>
    <p:sldId id="432" r:id="rId30"/>
    <p:sldId id="433" r:id="rId31"/>
    <p:sldId id="434" r:id="rId32"/>
    <p:sldId id="428" r:id="rId33"/>
    <p:sldId id="424" r:id="rId34"/>
    <p:sldId id="421" r:id="rId35"/>
    <p:sldId id="422" r:id="rId36"/>
    <p:sldId id="304" r:id="rId37"/>
    <p:sldId id="426" r:id="rId38"/>
    <p:sldId id="425" r:id="rId39"/>
    <p:sldId id="423" r:id="rId40"/>
    <p:sldId id="305" r:id="rId41"/>
    <p:sldId id="306" r:id="rId42"/>
    <p:sldId id="315" r:id="rId43"/>
    <p:sldId id="314" r:id="rId44"/>
    <p:sldId id="316" r:id="rId45"/>
    <p:sldId id="318" r:id="rId46"/>
    <p:sldId id="319" r:id="rId47"/>
    <p:sldId id="323" r:id="rId48"/>
    <p:sldId id="324" r:id="rId49"/>
    <p:sldId id="325" r:id="rId50"/>
    <p:sldId id="326" r:id="rId51"/>
    <p:sldId id="327" r:id="rId52"/>
    <p:sldId id="329" r:id="rId53"/>
    <p:sldId id="436" r:id="rId54"/>
    <p:sldId id="330" r:id="rId55"/>
    <p:sldId id="284" r:id="rId56"/>
    <p:sldId id="321" r:id="rId57"/>
    <p:sldId id="291" r:id="rId58"/>
    <p:sldId id="297" r:id="rId59"/>
    <p:sldId id="438" r:id="rId60"/>
    <p:sldId id="439" r:id="rId61"/>
    <p:sldId id="331" r:id="rId62"/>
    <p:sldId id="335" r:id="rId63"/>
    <p:sldId id="336" r:id="rId64"/>
    <p:sldId id="337" r:id="rId65"/>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040" autoAdjust="0"/>
  </p:normalViewPr>
  <p:slideViewPr>
    <p:cSldViewPr snapToGrid="0">
      <p:cViewPr varScale="1">
        <p:scale>
          <a:sx n="102" d="100"/>
          <a:sy n="102" d="100"/>
        </p:scale>
        <p:origin x="992" y="184"/>
      </p:cViewPr>
      <p:guideLst/>
    </p:cSldViewPr>
  </p:slideViewPr>
  <p:outlineViewPr>
    <p:cViewPr>
      <p:scale>
        <a:sx n="33" d="100"/>
        <a:sy n="33" d="100"/>
      </p:scale>
      <p:origin x="0" y="-61817"/>
    </p:cViewPr>
  </p:outlineViewPr>
  <p:notesTextViewPr>
    <p:cViewPr>
      <p:scale>
        <a:sx n="1" d="1"/>
        <a:sy n="1" d="1"/>
      </p:scale>
      <p:origin x="0" y="0"/>
    </p:cViewPr>
  </p:notesTextViewPr>
  <p:sorterViewPr>
    <p:cViewPr>
      <p:scale>
        <a:sx n="100" d="100"/>
        <a:sy n="100" d="100"/>
      </p:scale>
      <p:origin x="0" y="-13910"/>
    </p:cViewPr>
  </p:sorterViewPr>
  <p:notesViewPr>
    <p:cSldViewPr snapToGrid="0">
      <p:cViewPr varScale="1">
        <p:scale>
          <a:sx n="85" d="100"/>
          <a:sy n="85" d="100"/>
        </p:scale>
        <p:origin x="387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3901C09E-C135-4380-8A8F-6CEEC9626D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BC9109F3-0030-407B-959A-6AC9EA97C8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C78057-47F7-4C6D-B292-C1CFC5868E6B}" type="datetime1">
              <a:rPr lang="pl-PL" smtClean="0"/>
              <a:t>29.11.2023</a:t>
            </a:fld>
            <a:endParaRPr lang="pl-PL"/>
          </a:p>
        </p:txBody>
      </p:sp>
      <p:sp>
        <p:nvSpPr>
          <p:cNvPr id="4" name="Symbol zastępczy stopki 3">
            <a:extLst>
              <a:ext uri="{FF2B5EF4-FFF2-40B4-BE49-F238E27FC236}">
                <a16:creationId xmlns:a16="http://schemas.microsoft.com/office/drawing/2014/main" id="{37B818C0-CEAC-473D-85BE-0955A29A50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7E4772BC-6753-4EF8-9C5F-EFFDE736E8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009EFC-24FD-4F55-958D-6E6C7BB98A2B}" type="slidenum">
              <a:rPr lang="pl-PL" smtClean="0"/>
              <a:t>‹#›</a:t>
            </a:fld>
            <a:endParaRPr lang="pl-PL"/>
          </a:p>
        </p:txBody>
      </p:sp>
    </p:spTree>
    <p:extLst>
      <p:ext uri="{BB962C8B-B14F-4D97-AF65-F5344CB8AC3E}">
        <p14:creationId xmlns:p14="http://schemas.microsoft.com/office/powerpoint/2010/main" val="754291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1"/>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FE65346-D681-4EDD-87A8-0BE23DDEDD69}" type="datetime1">
              <a:rPr lang="pl-PL" noProof="1" smtClean="0"/>
              <a:t>29.11.2023</a:t>
            </a:fld>
            <a:endParaRPr lang="pl-PL" noProof="1"/>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1"/>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1"/>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475197-EF76-48B8-96B8-921BFA77342C}" type="slidenum">
              <a:rPr lang="pl-PL" noProof="1" dirty="0" smtClean="0"/>
              <a:t>‹#›</a:t>
            </a:fld>
            <a:endParaRPr lang="pl-PL" noProof="1"/>
          </a:p>
        </p:txBody>
      </p:sp>
    </p:spTree>
    <p:extLst>
      <p:ext uri="{BB962C8B-B14F-4D97-AF65-F5344CB8AC3E}">
        <p14:creationId xmlns:p14="http://schemas.microsoft.com/office/powerpoint/2010/main" val="1822048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pl-PL" noProof="0"/>
              <a:t>Kliknij, aby edytować styl wzorca tytułu</a:t>
            </a:r>
          </a:p>
        </p:txBody>
      </p:sp>
      <p:sp>
        <p:nvSpPr>
          <p:cNvPr id="3" name="Podtytuł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pl-PL" noProof="0"/>
              <a:t>Kliknij, aby edytować styl wzorca podtytułu</a:t>
            </a:r>
          </a:p>
        </p:txBody>
      </p:sp>
      <p:cxnSp>
        <p:nvCxnSpPr>
          <p:cNvPr id="9" name="Łącznik prosty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a — symbol zastępczy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92BAD92-877E-4128-9166-953DFDA61491}" type="datetime1">
              <a:rPr lang="pl-PL" noProof="0" smtClean="0"/>
              <a:t>29.11.2023</a:t>
            </a:fld>
            <a:endParaRPr lang="pl-PL" noProof="0"/>
          </a:p>
        </p:txBody>
      </p:sp>
      <p:sp>
        <p:nvSpPr>
          <p:cNvPr id="5" name="Stopka — symbol zastępczy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pl-PL" noProof="0"/>
          </a:p>
        </p:txBody>
      </p:sp>
      <p:sp>
        <p:nvSpPr>
          <p:cNvPr id="6" name="Numer slajdu — symbol zastępczy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pl-PL" noProof="0" smtClean="0"/>
              <a:t>‹#›</a:t>
            </a:fld>
            <a:endParaRPr lang="pl-PL" noProof="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1"/>
              <a:t>Kliknij, aby edytować styl wzorca tytułu</a:t>
            </a:r>
          </a:p>
        </p:txBody>
      </p:sp>
      <p:sp>
        <p:nvSpPr>
          <p:cNvPr id="3" name="Zawartość — symbol zastępczy 2"/>
          <p:cNvSpPr>
            <a:spLocks noGrp="1"/>
          </p:cNvSpPr>
          <p:nvPr>
            <p:ph idx="1"/>
          </p:nvPr>
        </p:nvSpPr>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7" name="Data — symbol zastępczy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9ADA730-287D-482D-A45A-3799B3746D79}" type="datetime1">
              <a:rPr lang="pl-PL" noProof="1" smtClean="0"/>
              <a:t>29.11.2023</a:t>
            </a:fld>
            <a:endParaRPr lang="pl-PL" noProof="1"/>
          </a:p>
        </p:txBody>
      </p:sp>
      <p:sp>
        <p:nvSpPr>
          <p:cNvPr id="8" name="Stopka — symbol zastępczy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pl-PL" noProof="1"/>
          </a:p>
        </p:txBody>
      </p:sp>
      <p:sp>
        <p:nvSpPr>
          <p:cNvPr id="9" name="Numer slajdu — symbol zastępczy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l-PL" noProof="1" dirty="0" smtClean="0"/>
              <a:t>‹#›</a:t>
            </a:fld>
            <a:endParaRPr lang="pl-PL" noProof="1"/>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pl-PL" noProof="1"/>
              <a:t>Kliknij, aby edytować styl wzorca tytułu</a:t>
            </a:r>
          </a:p>
        </p:txBody>
      </p:sp>
      <p:sp>
        <p:nvSpPr>
          <p:cNvPr id="3" name="Tekst — symbol zastępczy 2"/>
          <p:cNvSpPr>
            <a:spLocks noGrp="1"/>
          </p:cNvSpPr>
          <p:nvPr>
            <p:ph type="body" idx="1" hasCustomPrompt="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wzorców tekstu</a:t>
            </a:r>
          </a:p>
        </p:txBody>
      </p:sp>
      <p:cxnSp>
        <p:nvCxnSpPr>
          <p:cNvPr id="9" name="Łącznik prosty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a — symbol zastępczy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6984541-0F64-41AC-BDD5-033FD40FB7F5}" type="datetime1">
              <a:rPr lang="pl-PL" noProof="1" smtClean="0"/>
              <a:t>29.11.2023</a:t>
            </a:fld>
            <a:endParaRPr lang="pl-PL" noProof="1"/>
          </a:p>
        </p:txBody>
      </p:sp>
      <p:sp>
        <p:nvSpPr>
          <p:cNvPr id="8" name="Stopka — symbol zastępczy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pl-PL" noProof="1"/>
          </a:p>
        </p:txBody>
      </p:sp>
      <p:sp>
        <p:nvSpPr>
          <p:cNvPr id="11" name="Numer slajdu — symbol zastępczy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pl-PL" noProof="1" dirty="0" smtClean="0"/>
              <a:t>‹#›</a:t>
            </a:fld>
            <a:endParaRPr lang="pl-PL" noProof="1"/>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ytuł 7"/>
          <p:cNvSpPr>
            <a:spLocks noGrp="1"/>
          </p:cNvSpPr>
          <p:nvPr>
            <p:ph type="title" hasCustomPrompt="1"/>
          </p:nvPr>
        </p:nvSpPr>
        <p:spPr>
          <a:xfrm>
            <a:off x="1097280" y="286603"/>
            <a:ext cx="10058400" cy="1450757"/>
          </a:xfrm>
        </p:spPr>
        <p:txBody>
          <a:bodyPr rtlCol="0"/>
          <a:lstStyle/>
          <a:p>
            <a:pPr rtl="0"/>
            <a:r>
              <a:rPr lang="pl-PL" noProof="1"/>
              <a:t>Kliknij, aby edytować styl wzorca tytułu</a:t>
            </a:r>
          </a:p>
        </p:txBody>
      </p:sp>
      <p:sp>
        <p:nvSpPr>
          <p:cNvPr id="3" name="Zawartość — symbol zastępczy 2"/>
          <p:cNvSpPr>
            <a:spLocks noGrp="1"/>
          </p:cNvSpPr>
          <p:nvPr>
            <p:ph sz="half" idx="1"/>
          </p:nvPr>
        </p:nvSpPr>
        <p:spPr>
          <a:xfrm>
            <a:off x="1097280" y="2120900"/>
            <a:ext cx="4639736" cy="3748193"/>
          </a:xfrm>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Zawartość — symbol zastępczy 3"/>
          <p:cNvSpPr>
            <a:spLocks noGrp="1"/>
          </p:cNvSpPr>
          <p:nvPr>
            <p:ph sz="half" idx="2"/>
          </p:nvPr>
        </p:nvSpPr>
        <p:spPr>
          <a:xfrm>
            <a:off x="6515944" y="2120900"/>
            <a:ext cx="4639736" cy="3748194"/>
          </a:xfrm>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2" name="Data — symbol zastępczy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605EA6D-81BF-4C5C-90E0-294317D45E96}" type="datetime1">
              <a:rPr lang="pl-PL" noProof="1" smtClean="0"/>
              <a:t>29.11.2023</a:t>
            </a:fld>
            <a:endParaRPr lang="pl-PL" noProof="1"/>
          </a:p>
        </p:txBody>
      </p:sp>
      <p:sp>
        <p:nvSpPr>
          <p:cNvPr id="9" name="Stopka — symbol zastępczy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pl-PL" noProof="1"/>
          </a:p>
        </p:txBody>
      </p:sp>
      <p:sp>
        <p:nvSpPr>
          <p:cNvPr id="10" name="Numer slajdu — symbol zastępczy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pl-PL" noProof="1" dirty="0" smtClean="0"/>
              <a:t>‹#›</a:t>
            </a:fld>
            <a:endParaRPr lang="pl-PL" noProof="1"/>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ytuł 9"/>
          <p:cNvSpPr>
            <a:spLocks noGrp="1"/>
          </p:cNvSpPr>
          <p:nvPr>
            <p:ph type="title" hasCustomPrompt="1"/>
          </p:nvPr>
        </p:nvSpPr>
        <p:spPr>
          <a:xfrm>
            <a:off x="1097280" y="286603"/>
            <a:ext cx="10058400" cy="1450757"/>
          </a:xfrm>
        </p:spPr>
        <p:txBody>
          <a:bodyPr rtlCol="0"/>
          <a:lstStyle/>
          <a:p>
            <a:pPr rtl="0"/>
            <a:r>
              <a:rPr lang="pl-PL" noProof="1"/>
              <a:t>Kliknij, aby edytować styl wzorca tytułu</a:t>
            </a:r>
          </a:p>
        </p:txBody>
      </p:sp>
      <p:sp>
        <p:nvSpPr>
          <p:cNvPr id="3" name="Tekst — symbol zastępczy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1"/>
              <a:t>Kliknij, aby edytować style wzorca tekstu</a:t>
            </a:r>
          </a:p>
        </p:txBody>
      </p:sp>
      <p:sp>
        <p:nvSpPr>
          <p:cNvPr id="4" name="Zawartość — symbol zastępczy 3"/>
          <p:cNvSpPr>
            <a:spLocks noGrp="1"/>
          </p:cNvSpPr>
          <p:nvPr>
            <p:ph sz="half" idx="2"/>
          </p:nvPr>
        </p:nvSpPr>
        <p:spPr>
          <a:xfrm>
            <a:off x="1097280" y="2958274"/>
            <a:ext cx="4639736" cy="2910821"/>
          </a:xfrm>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5" name="Tekst — symbol zastępczy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1"/>
              <a:t>Kliknij, aby edytować style wzorca tekstu</a:t>
            </a:r>
          </a:p>
        </p:txBody>
      </p:sp>
      <p:sp>
        <p:nvSpPr>
          <p:cNvPr id="6" name="Zawartość — symbol zastępczy 5"/>
          <p:cNvSpPr>
            <a:spLocks noGrp="1"/>
          </p:cNvSpPr>
          <p:nvPr>
            <p:ph sz="quarter" idx="4"/>
          </p:nvPr>
        </p:nvSpPr>
        <p:spPr>
          <a:xfrm>
            <a:off x="6515944" y="2958273"/>
            <a:ext cx="4639736" cy="2910821"/>
          </a:xfrm>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2" name="Data — symbol zastępczy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66CAA83-7A74-4BD6-A41E-04796CB638D2}" type="datetime1">
              <a:rPr lang="pl-PL" noProof="1" smtClean="0"/>
              <a:t>29.11.2023</a:t>
            </a:fld>
            <a:endParaRPr lang="pl-PL" noProof="1"/>
          </a:p>
        </p:txBody>
      </p:sp>
      <p:sp>
        <p:nvSpPr>
          <p:cNvPr id="11" name="Stopka — symbol zastępczy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pl-PL" noProof="1"/>
          </a:p>
        </p:txBody>
      </p:sp>
      <p:sp>
        <p:nvSpPr>
          <p:cNvPr id="12" name="Numer slajdu — symbol zastępczy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pl-PL" noProof="1" dirty="0" smtClean="0"/>
              <a:t>‹#›</a:t>
            </a:fld>
            <a:endParaRPr lang="pl-PL" noProof="1"/>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1"/>
              <a:t>Kliknij, aby edytować styl wzorca tytułu</a:t>
            </a:r>
          </a:p>
        </p:txBody>
      </p:sp>
      <p:sp>
        <p:nvSpPr>
          <p:cNvPr id="6" name="Data — symbol zastępczy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B0DDCBC-7AA9-4097-8D86-4F005C1EAD39}" type="datetime1">
              <a:rPr lang="pl-PL" noProof="1" smtClean="0"/>
              <a:t>29.11.2023</a:t>
            </a:fld>
            <a:endParaRPr lang="pl-PL" noProof="1"/>
          </a:p>
        </p:txBody>
      </p:sp>
      <p:sp>
        <p:nvSpPr>
          <p:cNvPr id="7" name="Stopka — symbol zastępczy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pl-PL" noProof="1"/>
          </a:p>
        </p:txBody>
      </p:sp>
      <p:sp>
        <p:nvSpPr>
          <p:cNvPr id="8" name="Numer slajdu — symbol zastępczy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pl-PL" noProof="1" dirty="0" smtClean="0"/>
              <a:t>‹#›</a:t>
            </a:fld>
            <a:endParaRPr lang="pl-PL" noProof="1"/>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a — symbol zastępczy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DA860E0D-9DCD-4718-A8DF-67DC6FB0D76F}" type="datetime1">
              <a:rPr lang="pl-PL" noProof="1" smtClean="0"/>
              <a:t>29.11.2023</a:t>
            </a:fld>
            <a:endParaRPr lang="pl-PL" noProof="1"/>
          </a:p>
        </p:txBody>
      </p:sp>
      <p:sp>
        <p:nvSpPr>
          <p:cNvPr id="3" name="Stopka — symbol zastępczy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pl-PL" noProof="1"/>
          </a:p>
        </p:txBody>
      </p:sp>
      <p:sp>
        <p:nvSpPr>
          <p:cNvPr id="4" name="Numer slajdu — symbol zastępczy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pl-PL" noProof="1" dirty="0" smtClean="0"/>
              <a:t>‹#›</a:t>
            </a:fld>
            <a:endParaRPr lang="pl-PL" noProof="1"/>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pl-PL" noProof="1"/>
              <a:t>Kliknij, aby edytować styl wzorca tytułu</a:t>
            </a:r>
          </a:p>
        </p:txBody>
      </p:sp>
      <p:sp>
        <p:nvSpPr>
          <p:cNvPr id="3" name="Zawartość — symbol zastępczy 2"/>
          <p:cNvSpPr>
            <a:spLocks noGrp="1"/>
          </p:cNvSpPr>
          <p:nvPr>
            <p:ph idx="1"/>
          </p:nvPr>
        </p:nvSpPr>
        <p:spPr>
          <a:xfrm>
            <a:off x="5458984" y="812799"/>
            <a:ext cx="5928344" cy="5294757"/>
          </a:xfrm>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Tekst — symbol zastępczy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1"/>
              <a:t>Kliknij, aby edytować style wzorca tekstu</a:t>
            </a:r>
          </a:p>
        </p:txBody>
      </p:sp>
      <p:sp>
        <p:nvSpPr>
          <p:cNvPr id="5" name="Data — symbol zastępczy 4"/>
          <p:cNvSpPr>
            <a:spLocks noGrp="1"/>
          </p:cNvSpPr>
          <p:nvPr>
            <p:ph type="dt" sz="half" idx="10"/>
          </p:nvPr>
        </p:nvSpPr>
        <p:spPr>
          <a:xfrm>
            <a:off x="643464" y="6446520"/>
            <a:ext cx="3517568" cy="365125"/>
          </a:xfrm>
        </p:spPr>
        <p:txBody>
          <a:bodyPr rtlCol="0"/>
          <a:lstStyle>
            <a:lvl1pPr algn="l">
              <a:defRPr/>
            </a:lvl1pPr>
          </a:lstStyle>
          <a:p>
            <a:pPr rtl="0"/>
            <a:fld id="{E5374423-698D-493A-A093-777EB80FE69B}" type="datetime1">
              <a:rPr lang="pl-PL" noProof="1" smtClean="0"/>
              <a:t>29.11.2023</a:t>
            </a:fld>
            <a:endParaRPr lang="pl-PL" noProof="1"/>
          </a:p>
        </p:txBody>
      </p:sp>
      <p:sp>
        <p:nvSpPr>
          <p:cNvPr id="6" name="Stopka — symbol zastępczy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pl-PL" noProof="1"/>
          </a:p>
        </p:txBody>
      </p:sp>
      <p:sp>
        <p:nvSpPr>
          <p:cNvPr id="7" name="Numer slajdu — symbol zastępczy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pl-PL" noProof="1" dirty="0" smtClean="0"/>
              <a:pPr/>
              <a:t>‹#›</a:t>
            </a:fld>
            <a:endParaRPr lang="pl-PL" noProof="1"/>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raz — symbol zastępczy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2" name="Tytuł 1"/>
          <p:cNvSpPr>
            <a:spLocks noGrp="1"/>
          </p:cNvSpPr>
          <p:nvPr>
            <p:ph type="title" hasCustomPrompt="1"/>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pl-PL" noProof="0"/>
              <a:t>Kliknij, aby edytować styl wzorca tytułu</a:t>
            </a:r>
          </a:p>
        </p:txBody>
      </p:sp>
      <p:sp>
        <p:nvSpPr>
          <p:cNvPr id="4" name="Tekst — symbol zastępczy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pPr rtl="0"/>
            <a:fld id="{6B408B6E-3EA1-45A3-A13D-8B837F976667}" type="datetime1">
              <a:rPr lang="pl-PL" noProof="0" smtClean="0"/>
              <a:t>29.11.2023</a:t>
            </a:fld>
            <a:endParaRPr lang="pl-PL" noProof="0"/>
          </a:p>
        </p:txBody>
      </p:sp>
      <p:sp>
        <p:nvSpPr>
          <p:cNvPr id="6" name="Stopka — symbol zastępczy 5"/>
          <p:cNvSpPr>
            <a:spLocks noGrp="1"/>
          </p:cNvSpPr>
          <p:nvPr>
            <p:ph type="ftr" sz="quarter" idx="11"/>
          </p:nvPr>
        </p:nvSpPr>
        <p:spPr>
          <a:xfrm>
            <a:off x="1097279" y="6446838"/>
            <a:ext cx="6818262" cy="365125"/>
          </a:xfrm>
        </p:spPr>
        <p:txBody>
          <a:bodyPr rtlCol="0"/>
          <a:lstStyle/>
          <a:p>
            <a:pPr algn="l" rtl="0"/>
            <a:endParaRPr lang="pl-PL" noProof="0"/>
          </a:p>
        </p:txBody>
      </p:sp>
      <p:sp>
        <p:nvSpPr>
          <p:cNvPr id="7" name="Numer slajdu — symbol zastępczy 6"/>
          <p:cNvSpPr>
            <a:spLocks noGrp="1"/>
          </p:cNvSpPr>
          <p:nvPr>
            <p:ph type="sldNum" sz="quarter" idx="12"/>
          </p:nvPr>
        </p:nvSpPr>
        <p:spPr/>
        <p:txBody>
          <a:bodyPr rtlCol="0"/>
          <a:lstStyle/>
          <a:p>
            <a:pPr rtl="0"/>
            <a:fld id="{3A98EE3D-8CD1-4C3F-BD1C-C98C9596463C}" type="slidenum">
              <a:rPr lang="pl-PL" noProof="0" smtClean="0"/>
              <a:t>‹#›</a:t>
            </a:fld>
            <a:endParaRPr lang="pl-PL" noProof="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 symbol zastępczy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pl-PL" noProof="1"/>
              <a:t>Kliknij, aby edytować styl wzorca tytułu</a:t>
            </a:r>
          </a:p>
        </p:txBody>
      </p:sp>
      <p:sp>
        <p:nvSpPr>
          <p:cNvPr id="3" name="Tekst — symbol zastępczy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Data — symbol zastępczy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588CCDF-AE64-423E-810B-D7FDF3513B16}" type="datetime1">
              <a:rPr lang="pl-PL" noProof="1" smtClean="0"/>
              <a:t>29.11.2023</a:t>
            </a:fld>
            <a:endParaRPr lang="pl-PL" noProof="1"/>
          </a:p>
        </p:txBody>
      </p:sp>
      <p:sp>
        <p:nvSpPr>
          <p:cNvPr id="5" name="Stopka — symbol zastępczy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pl-PL" noProof="1"/>
          </a:p>
        </p:txBody>
      </p:sp>
      <p:sp>
        <p:nvSpPr>
          <p:cNvPr id="6" name="Numer slajdu — symbol zastępczy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pl-PL" noProof="1" dirty="0" smtClean="0"/>
              <a:t>‹#›</a:t>
            </a:fld>
            <a:endParaRPr lang="pl-PL" noProof="1"/>
          </a:p>
        </p:txBody>
      </p:sp>
      <p:cxnSp>
        <p:nvCxnSpPr>
          <p:cNvPr id="10" name="Łącznik prosty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_bookmark21"/><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corinederuiter.eu/risk.php#yls/cmi" TargetMode="External"/><Relationship Id="rId13" Type="http://schemas.openxmlformats.org/officeDocument/2006/relationships/hyperlink" Target="http://www.corinederuiter.eu/risk.php#svr-20" TargetMode="External"/><Relationship Id="rId3" Type="http://schemas.openxmlformats.org/officeDocument/2006/relationships/hyperlink" Target="http://www.corinederuiter.eu/risk.php#pcl-r" TargetMode="External"/><Relationship Id="rId7" Type="http://schemas.openxmlformats.org/officeDocument/2006/relationships/hyperlink" Target="http://www.corinederuiter.eu/risk.php#oasys" TargetMode="External"/><Relationship Id="rId12" Type="http://schemas.openxmlformats.org/officeDocument/2006/relationships/hyperlink" Target="http://www.corinederuiter.eu/risk.php#rsvp" TargetMode="External"/><Relationship Id="rId2" Type="http://schemas.openxmlformats.org/officeDocument/2006/relationships/hyperlink" Target="http://www.corinederuiter.eu/risk.php#hcr-20" TargetMode="External"/><Relationship Id="rId1" Type="http://schemas.openxmlformats.org/officeDocument/2006/relationships/slideLayout" Target="../slideLayouts/slideLayout2.xml"/><Relationship Id="rId6" Type="http://schemas.openxmlformats.org/officeDocument/2006/relationships/hyperlink" Target="http://www.corinederuiter.eu/risk.php#lsi-r" TargetMode="External"/><Relationship Id="rId11" Type="http://schemas.openxmlformats.org/officeDocument/2006/relationships/hyperlink" Target="http://www.corinederuiter.eu/risk.php#b-safer" TargetMode="External"/><Relationship Id="rId5" Type="http://schemas.openxmlformats.org/officeDocument/2006/relationships/hyperlink" Target="http://www.corinederuiter.eu/risk.php#pcl:yv" TargetMode="External"/><Relationship Id="rId15" Type="http://schemas.openxmlformats.org/officeDocument/2006/relationships/hyperlink" Target="http://www.corinederuiter.eu/risk.php#j-soap-2" TargetMode="External"/><Relationship Id="rId10" Type="http://schemas.openxmlformats.org/officeDocument/2006/relationships/hyperlink" Target="http://www.corinederuiter.eu/risk.php#sara" TargetMode="External"/><Relationship Id="rId4" Type="http://schemas.openxmlformats.org/officeDocument/2006/relationships/hyperlink" Target="http://www.corinederuiter.eu/risk.php#savry" TargetMode="External"/><Relationship Id="rId9" Type="http://schemas.openxmlformats.org/officeDocument/2006/relationships/hyperlink" Target="http://www.corinederuiter.eu/risk.php#earl" TargetMode="External"/><Relationship Id="rId14" Type="http://schemas.openxmlformats.org/officeDocument/2006/relationships/hyperlink" Target="http://www.corinederuiter.eu/risk.php#static-99"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ip-1lex-1pl-1ze0y2u0j003e.hansolo.bg.ug.edu.pl/#/jurisprudence/520445089/1/ii-k-587-38-wyrok-sadu-najwyzszego?cm=URELA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ip-1lex-1pl-1ze0y2u0j003e.hansolo.bg.ug.edu.pl/#/jurisprudence/520255673/1/k-1551-47-wyrok-sadu-najwyzszego?cm=UREL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63552" y="548681"/>
            <a:ext cx="7918648" cy="3051771"/>
          </a:xfrm>
        </p:spPr>
        <p:txBody>
          <a:bodyPr>
            <a:normAutofit/>
          </a:bodyPr>
          <a:lstStyle/>
          <a:p>
            <a:r>
              <a:rPr lang="pl-PL" sz="3600" b="1" dirty="0"/>
              <a:t>Środki zabezpieczające i detencja cywilna w polskim prawie na tle porównawczym. </a:t>
            </a:r>
            <a:br>
              <a:rPr lang="pl-PL" sz="3600" b="1" dirty="0"/>
            </a:br>
            <a:r>
              <a:rPr lang="pl-PL" sz="3600" b="1" dirty="0"/>
              <a:t>W poszukiwaniu racjonalności systemowej.</a:t>
            </a:r>
          </a:p>
        </p:txBody>
      </p:sp>
      <p:sp>
        <p:nvSpPr>
          <p:cNvPr id="3" name="Podtytuł 2"/>
          <p:cNvSpPr>
            <a:spLocks noGrp="1"/>
          </p:cNvSpPr>
          <p:nvPr>
            <p:ph type="subTitle" idx="1"/>
          </p:nvPr>
        </p:nvSpPr>
        <p:spPr/>
        <p:txBody>
          <a:bodyPr/>
          <a:lstStyle/>
          <a:p>
            <a:r>
              <a:rPr lang="pl-PL" dirty="0"/>
              <a:t>Dr hab. Wojciech Zalewski prof. UG</a:t>
            </a:r>
          </a:p>
        </p:txBody>
      </p:sp>
    </p:spTree>
    <p:extLst>
      <p:ext uri="{BB962C8B-B14F-4D97-AF65-F5344CB8AC3E}">
        <p14:creationId xmlns:p14="http://schemas.microsoft.com/office/powerpoint/2010/main" val="135599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DC664-A3A5-E9CA-EC5E-13E4D0114D64}"/>
              </a:ext>
            </a:extLst>
          </p:cNvPr>
          <p:cNvSpPr>
            <a:spLocks noGrp="1"/>
          </p:cNvSpPr>
          <p:nvPr>
            <p:ph type="title"/>
          </p:nvPr>
        </p:nvSpPr>
        <p:spPr/>
        <p:txBody>
          <a:bodyPr>
            <a:normAutofit/>
          </a:bodyPr>
          <a:lstStyle/>
          <a:p>
            <a:r>
              <a:rPr lang="pl-PL" dirty="0"/>
              <a:t>Inne środki </a:t>
            </a:r>
            <a:r>
              <a:rPr lang="pl-PL" dirty="0" err="1"/>
              <a:t>postpenalne</a:t>
            </a:r>
            <a:r>
              <a:rPr lang="pl-PL" dirty="0"/>
              <a:t> na gruncie k.k. z 1932 r. </a:t>
            </a:r>
          </a:p>
        </p:txBody>
      </p:sp>
      <p:sp>
        <p:nvSpPr>
          <p:cNvPr id="3" name="Symbol zastępczy zawartości 2">
            <a:extLst>
              <a:ext uri="{FF2B5EF4-FFF2-40B4-BE49-F238E27FC236}">
                <a16:creationId xmlns:a16="http://schemas.microsoft.com/office/drawing/2014/main" id="{65BE855B-9B5F-79F4-8CCE-C7A28A7233D3}"/>
              </a:ext>
            </a:extLst>
          </p:cNvPr>
          <p:cNvSpPr>
            <a:spLocks noGrp="1"/>
          </p:cNvSpPr>
          <p:nvPr>
            <p:ph idx="1"/>
          </p:nvPr>
        </p:nvSpPr>
        <p:spPr/>
        <p:txBody>
          <a:bodyPr>
            <a:normAutofit lnSpcReduction="10000"/>
          </a:bodyPr>
          <a:lstStyle/>
          <a:p>
            <a:r>
              <a:rPr lang="pl-PL" dirty="0"/>
              <a:t>Art.  82.</a:t>
            </a:r>
          </a:p>
          <a:p>
            <a:r>
              <a:rPr lang="pl-PL" dirty="0"/>
              <a:t>§  1.	Jeżeli czyn pozostaje w związku z nadużywaniem napojów wyskokowych lub innych środków odurzających, sąd może zarządzić, by sprawcę, po </a:t>
            </a:r>
            <a:r>
              <a:rPr lang="pl-PL" dirty="0" err="1"/>
              <a:t>ewentualnem</a:t>
            </a:r>
            <a:r>
              <a:rPr lang="pl-PL" dirty="0"/>
              <a:t> odbyciu wymierzonej kary, umieszczono w odpowiednim zakładzie leczniczym na przeciąg 2 lat.</a:t>
            </a:r>
          </a:p>
          <a:p>
            <a:r>
              <a:rPr lang="pl-PL" dirty="0"/>
              <a:t>§  2.	O </a:t>
            </a:r>
            <a:r>
              <a:rPr lang="pl-PL" dirty="0" err="1"/>
              <a:t>wcześniejszem</a:t>
            </a:r>
            <a:r>
              <a:rPr lang="pl-PL" dirty="0"/>
              <a:t> zwolnieniu z zakładu rozstrzyga sąd.</a:t>
            </a:r>
          </a:p>
          <a:p>
            <a:r>
              <a:rPr lang="pl-PL" dirty="0"/>
              <a:t>Art.  83.</a:t>
            </a:r>
          </a:p>
          <a:p>
            <a:r>
              <a:rPr lang="pl-PL" dirty="0"/>
              <a:t>§  1.	Jeżeli czyn pozostaje w związku ze wstrętem do pracy, sąd może zarządzić, by po odbyciu kary umieszczono przestępcę w domu pracy przymusowej na przeciąg lat 5.</a:t>
            </a:r>
          </a:p>
          <a:p>
            <a:r>
              <a:rPr lang="pl-PL" dirty="0"/>
              <a:t>§  2.	Po upływie jednego roku sąd może zarządzić zwolnienie.</a:t>
            </a:r>
          </a:p>
        </p:txBody>
      </p:sp>
    </p:spTree>
    <p:extLst>
      <p:ext uri="{BB962C8B-B14F-4D97-AF65-F5344CB8AC3E}">
        <p14:creationId xmlns:p14="http://schemas.microsoft.com/office/powerpoint/2010/main" val="382260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22737-C26A-AA7B-48C0-550EFD5601EA}"/>
              </a:ext>
            </a:extLst>
          </p:cNvPr>
          <p:cNvSpPr>
            <a:spLocks noGrp="1"/>
          </p:cNvSpPr>
          <p:nvPr>
            <p:ph type="title"/>
          </p:nvPr>
        </p:nvSpPr>
        <p:spPr/>
        <p:txBody>
          <a:bodyPr/>
          <a:lstStyle/>
          <a:p>
            <a:r>
              <a:rPr lang="pl-PL" dirty="0"/>
              <a:t>Stan prawny na gruncie k.k. z 1997 r. </a:t>
            </a:r>
          </a:p>
        </p:txBody>
      </p:sp>
      <p:sp>
        <p:nvSpPr>
          <p:cNvPr id="3" name="Symbol zastępczy zawartości 2">
            <a:extLst>
              <a:ext uri="{FF2B5EF4-FFF2-40B4-BE49-F238E27FC236}">
                <a16:creationId xmlns:a16="http://schemas.microsoft.com/office/drawing/2014/main" id="{2AEC1347-B6ED-0103-367B-5C772682E90C}"/>
              </a:ext>
            </a:extLst>
          </p:cNvPr>
          <p:cNvSpPr>
            <a:spLocks noGrp="1"/>
          </p:cNvSpPr>
          <p:nvPr>
            <p:ph idx="1"/>
          </p:nvPr>
        </p:nvSpPr>
        <p:spPr/>
        <p:txBody>
          <a:bodyPr>
            <a:normAutofit/>
          </a:bodyPr>
          <a:lstStyle/>
          <a:p>
            <a:r>
              <a:rPr lang="pl-PL" sz="2800" b="1" dirty="0"/>
              <a:t>Kary i środki zabezpieczające. </a:t>
            </a:r>
          </a:p>
          <a:p>
            <a:r>
              <a:rPr lang="pl-PL" sz="2800" b="1" dirty="0"/>
              <a:t>Brak środków </a:t>
            </a:r>
            <a:r>
              <a:rPr lang="pl-PL" sz="2800" b="1" dirty="0" err="1"/>
              <a:t>postpenalnych</a:t>
            </a:r>
            <a:endParaRPr lang="pl-PL" sz="2800" b="1" dirty="0"/>
          </a:p>
          <a:p>
            <a:r>
              <a:rPr lang="pl-PL" sz="2800" b="1" dirty="0"/>
              <a:t>Brak kary śmierci </a:t>
            </a:r>
          </a:p>
          <a:p>
            <a:r>
              <a:rPr lang="pl-PL" sz="2800" b="1" dirty="0"/>
              <a:t>Osobna ustawa o ochronie zdrowia psychicznego </a:t>
            </a:r>
          </a:p>
        </p:txBody>
      </p:sp>
    </p:spTree>
    <p:extLst>
      <p:ext uri="{BB962C8B-B14F-4D97-AF65-F5344CB8AC3E}">
        <p14:creationId xmlns:p14="http://schemas.microsoft.com/office/powerpoint/2010/main" val="312591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3AA646F7-8F94-7AC5-BF88-D47780EAE468}"/>
              </a:ext>
            </a:extLst>
          </p:cNvPr>
          <p:cNvSpPr>
            <a:spLocks noGrp="1" noChangeArrowheads="1"/>
          </p:cNvSpPr>
          <p:nvPr>
            <p:ph type="title" idx="4294967295"/>
          </p:nvPr>
        </p:nvSpPr>
        <p:spPr/>
        <p:txBody>
          <a:bodyPr/>
          <a:lstStyle/>
          <a:p>
            <a:pPr eaLnBrk="1" hangingPunct="1">
              <a:defRPr/>
            </a:pPr>
            <a:r>
              <a:rPr lang="pl-PL" altLang="pl-PL" dirty="0"/>
              <a:t>Niepoczytalność</a:t>
            </a:r>
          </a:p>
        </p:txBody>
      </p:sp>
      <p:sp>
        <p:nvSpPr>
          <p:cNvPr id="152579" name="Rectangle 3">
            <a:extLst>
              <a:ext uri="{FF2B5EF4-FFF2-40B4-BE49-F238E27FC236}">
                <a16:creationId xmlns:a16="http://schemas.microsoft.com/office/drawing/2014/main" id="{D0C788EE-B92E-9099-C225-72E78D9E3543}"/>
              </a:ext>
            </a:extLst>
          </p:cNvPr>
          <p:cNvSpPr>
            <a:spLocks noGrp="1" noChangeArrowheads="1"/>
          </p:cNvSpPr>
          <p:nvPr>
            <p:ph type="body" idx="4294967295"/>
          </p:nvPr>
        </p:nvSpPr>
        <p:spPr/>
        <p:txBody>
          <a:bodyPr/>
          <a:lstStyle/>
          <a:p>
            <a:pPr eaLnBrk="1" hangingPunct="1">
              <a:defRPr/>
            </a:pPr>
            <a:r>
              <a:rPr lang="pl-PL" altLang="pl-PL" b="1" dirty="0"/>
              <a:t>Art. 31.</a:t>
            </a:r>
            <a:r>
              <a:rPr lang="pl-PL" altLang="pl-PL" dirty="0"/>
              <a:t> § 1. Nie popełnia przestępstwa, kto, z powodu choroby psychicznej, upośledzenia umysłowego lub innego zakłócenia czynności psychicznych, nie mógł w czasie czynu rozpoznać jego znaczenia lub pokierować swoim postępowaniem.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EA3E8CD4-6559-7A75-3C6A-00F44F3BA43C}"/>
              </a:ext>
            </a:extLst>
          </p:cNvPr>
          <p:cNvSpPr>
            <a:spLocks noGrp="1" noChangeArrowheads="1"/>
          </p:cNvSpPr>
          <p:nvPr>
            <p:ph type="title" idx="4294967295"/>
          </p:nvPr>
        </p:nvSpPr>
        <p:spPr/>
        <p:txBody>
          <a:bodyPr/>
          <a:lstStyle/>
          <a:p>
            <a:pPr eaLnBrk="1" hangingPunct="1">
              <a:defRPr/>
            </a:pPr>
            <a:r>
              <a:rPr lang="pl-PL" altLang="pl-PL" dirty="0"/>
              <a:t>Środek zabezpieczający</a:t>
            </a:r>
          </a:p>
        </p:txBody>
      </p:sp>
      <p:sp>
        <p:nvSpPr>
          <p:cNvPr id="362499" name="Rectangle 3">
            <a:extLst>
              <a:ext uri="{FF2B5EF4-FFF2-40B4-BE49-F238E27FC236}">
                <a16:creationId xmlns:a16="http://schemas.microsoft.com/office/drawing/2014/main" id="{136006FF-3C19-C28E-CE8D-35DB69E8A770}"/>
              </a:ext>
            </a:extLst>
          </p:cNvPr>
          <p:cNvSpPr>
            <a:spLocks noGrp="1" noChangeArrowheads="1"/>
          </p:cNvSpPr>
          <p:nvPr>
            <p:ph type="body" idx="4294967295"/>
          </p:nvPr>
        </p:nvSpPr>
        <p:spPr/>
        <p:txBody>
          <a:bodyPr/>
          <a:lstStyle/>
          <a:p>
            <a:pPr eaLnBrk="1" hangingPunct="1">
              <a:lnSpc>
                <a:spcPct val="80000"/>
              </a:lnSpc>
              <a:defRPr/>
            </a:pPr>
            <a:r>
              <a:rPr lang="pl-PL" altLang="pl-PL" sz="2400" dirty="0"/>
              <a:t>Art. 94. § 1. Jeżeli sprawca, w stanie niepoczytalności określonej w art. 31 § 1, popełnił czyn zabroniony o znacznej społecznej szkodliwości i zachodzi wysokie prawdopodobieństwo, że popełni taki czyn ponownie, sąd orzeka umieszczenie sprawcy w odpowiednim zakładzie psychiatrycznym.</a:t>
            </a:r>
          </a:p>
          <a:p>
            <a:pPr eaLnBrk="1" hangingPunct="1">
              <a:lnSpc>
                <a:spcPct val="80000"/>
              </a:lnSpc>
              <a:defRPr/>
            </a:pPr>
            <a:r>
              <a:rPr lang="pl-PL" altLang="pl-PL" sz="2400" dirty="0"/>
              <a:t>§ 2. Czasu pobytu w zakładzie nie określa się z góry; sąd orzeka zwolnienie sprawcy, jeżeli jego dalsze pozostawanie w zakładzie nie jest konieczne.</a:t>
            </a:r>
          </a:p>
          <a:p>
            <a:pPr eaLnBrk="1" hangingPunct="1">
              <a:lnSpc>
                <a:spcPct val="80000"/>
              </a:lnSpc>
              <a:defRPr/>
            </a:pPr>
            <a:r>
              <a:rPr lang="pl-PL" altLang="pl-PL" sz="2400" dirty="0"/>
              <a:t>§ 3. Sąd może zarządzić ponowne umieszczenie sprawcy określonego w § 1 w odpowiednim zakładzie psychiatrycznym, jeżeli przemawiają za tym okoliczności wymienione w § 1 lub w art. 93; zarządzenie nie może być wydane po upływie 5 lat od zwolnienia z zakładu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A00A2E53-6093-395C-857E-6F6C038FD2D2}"/>
              </a:ext>
            </a:extLst>
          </p:cNvPr>
          <p:cNvSpPr>
            <a:spLocks noGrp="1" noChangeArrowheads="1"/>
          </p:cNvSpPr>
          <p:nvPr>
            <p:ph type="title" idx="4294967295"/>
          </p:nvPr>
        </p:nvSpPr>
        <p:spPr/>
        <p:txBody>
          <a:bodyPr/>
          <a:lstStyle/>
          <a:p>
            <a:pPr eaLnBrk="1" hangingPunct="1">
              <a:defRPr/>
            </a:pPr>
            <a:r>
              <a:rPr lang="pl-PL" kern="0" dirty="0"/>
              <a:t>orzecznictwo</a:t>
            </a:r>
          </a:p>
        </p:txBody>
      </p:sp>
      <p:sp>
        <p:nvSpPr>
          <p:cNvPr id="363523" name="Rectangle 3">
            <a:extLst>
              <a:ext uri="{FF2B5EF4-FFF2-40B4-BE49-F238E27FC236}">
                <a16:creationId xmlns:a16="http://schemas.microsoft.com/office/drawing/2014/main" id="{1A3C7FCC-9985-0BCE-2808-2B8A1AC2C1C9}"/>
              </a:ext>
            </a:extLst>
          </p:cNvPr>
          <p:cNvSpPr>
            <a:spLocks noGrp="1" noChangeArrowheads="1"/>
          </p:cNvSpPr>
          <p:nvPr>
            <p:ph type="body" idx="4294967295"/>
          </p:nvPr>
        </p:nvSpPr>
        <p:spPr/>
        <p:txBody>
          <a:bodyPr/>
          <a:lstStyle/>
          <a:p>
            <a:pPr eaLnBrk="1" hangingPunct="1">
              <a:lnSpc>
                <a:spcPct val="80000"/>
              </a:lnSpc>
              <a:defRPr/>
            </a:pPr>
            <a:r>
              <a:rPr lang="pl-PL" altLang="pl-PL" sz="2000" b="1" dirty="0"/>
              <a:t>1998.12.11	</a:t>
            </a:r>
            <a:r>
              <a:rPr lang="pl-PL" altLang="pl-PL" sz="2000" b="1" dirty="0" err="1"/>
              <a:t>postanow</a:t>
            </a:r>
            <a:r>
              <a:rPr lang="pl-PL" altLang="pl-PL" sz="2000" b="1" dirty="0"/>
              <a:t>.	SN	III KKN 219/97	</a:t>
            </a:r>
            <a:r>
              <a:rPr lang="pl-PL" altLang="pl-PL" sz="2000" b="1" dirty="0" err="1"/>
              <a:t>Prok.i</a:t>
            </a:r>
            <a:r>
              <a:rPr lang="pl-PL" altLang="pl-PL" sz="2000" b="1" dirty="0"/>
              <a:t> Pr. 1999/5/1</a:t>
            </a:r>
            <a:endParaRPr lang="pl-PL" altLang="pl-PL" sz="2000" dirty="0"/>
          </a:p>
          <a:p>
            <a:pPr eaLnBrk="1" hangingPunct="1">
              <a:lnSpc>
                <a:spcPct val="80000"/>
              </a:lnSpc>
              <a:defRPr/>
            </a:pPr>
            <a:r>
              <a:rPr lang="pl-PL" altLang="pl-PL" sz="2000" dirty="0"/>
              <a:t>Stosownie do treści przepisu art. 94 § 1 k.k. sprawcę czynu należy umieścić w odpowiednim zakładzie psychiatrycznym, jeżeli:</a:t>
            </a:r>
          </a:p>
          <a:p>
            <a:pPr eaLnBrk="1" hangingPunct="1">
              <a:lnSpc>
                <a:spcPct val="80000"/>
              </a:lnSpc>
              <a:defRPr/>
            </a:pPr>
            <a:r>
              <a:rPr lang="pl-PL" altLang="pl-PL" sz="2000" dirty="0"/>
              <a:t>- stwierdzono u niego stan niepoczytalności określonej w art. 31 § 1 k.k.;</a:t>
            </a:r>
          </a:p>
          <a:p>
            <a:pPr eaLnBrk="1" hangingPunct="1">
              <a:lnSpc>
                <a:spcPct val="80000"/>
              </a:lnSpc>
              <a:defRPr/>
            </a:pPr>
            <a:r>
              <a:rPr lang="pl-PL" altLang="pl-PL" sz="2000" dirty="0"/>
              <a:t>- ustalono, że popełniony przezeń czyn zabroniony zawiera znaczny ładunek społecznej szkodliwości;</a:t>
            </a:r>
          </a:p>
          <a:p>
            <a:pPr eaLnBrk="1" hangingPunct="1">
              <a:lnSpc>
                <a:spcPct val="80000"/>
              </a:lnSpc>
              <a:defRPr/>
            </a:pPr>
            <a:r>
              <a:rPr lang="pl-PL" altLang="pl-PL" sz="2000" dirty="0"/>
              <a:t>- zachodzi wysokie prawdopodobieństwo, iż popełni on taki czyn ponownie.</a:t>
            </a:r>
          </a:p>
          <a:p>
            <a:pPr eaLnBrk="1" hangingPunct="1">
              <a:lnSpc>
                <a:spcPct val="80000"/>
              </a:lnSpc>
              <a:defRPr/>
            </a:pPr>
            <a:r>
              <a:rPr lang="pl-PL" altLang="pl-PL" sz="2000" dirty="0"/>
              <a:t>Porównanie art. 94 § 1 k.k. z treścią art. 99 k.k. z 1969 r. świadczy jednoznacznie o tym, że ustawodawca w sposób istotny ograniczył podstawy stosowania środków zabezpieczających wobec sprawców czynów zabronionych, będących w stanie niepoczytalności.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172EAAC0-740A-2B74-EBD6-F94EC5EFAD6B}"/>
              </a:ext>
            </a:extLst>
          </p:cNvPr>
          <p:cNvSpPr>
            <a:spLocks noGrp="1" noChangeArrowheads="1"/>
          </p:cNvSpPr>
          <p:nvPr>
            <p:ph type="title" idx="4294967295"/>
          </p:nvPr>
        </p:nvSpPr>
        <p:spPr/>
        <p:txBody>
          <a:bodyPr/>
          <a:lstStyle/>
          <a:p>
            <a:pPr eaLnBrk="1" hangingPunct="1">
              <a:defRPr/>
            </a:pPr>
            <a:r>
              <a:rPr lang="pl-PL" kern="0" dirty="0"/>
              <a:t>Kodeks 1932 r.</a:t>
            </a:r>
          </a:p>
        </p:txBody>
      </p:sp>
      <p:sp>
        <p:nvSpPr>
          <p:cNvPr id="364547" name="Rectangle 3">
            <a:extLst>
              <a:ext uri="{FF2B5EF4-FFF2-40B4-BE49-F238E27FC236}">
                <a16:creationId xmlns:a16="http://schemas.microsoft.com/office/drawing/2014/main" id="{2F116E33-B813-9E1E-D332-FAEE88EB9C03}"/>
              </a:ext>
            </a:extLst>
          </p:cNvPr>
          <p:cNvSpPr>
            <a:spLocks noGrp="1" noChangeArrowheads="1"/>
          </p:cNvSpPr>
          <p:nvPr>
            <p:ph type="body" idx="4294967295"/>
          </p:nvPr>
        </p:nvSpPr>
        <p:spPr/>
        <p:txBody>
          <a:bodyPr/>
          <a:lstStyle/>
          <a:p>
            <a:pPr eaLnBrk="1" hangingPunct="1">
              <a:lnSpc>
                <a:spcPct val="90000"/>
              </a:lnSpc>
              <a:defRPr/>
            </a:pPr>
            <a:r>
              <a:rPr lang="pl-PL" altLang="pl-PL" sz="2800" b="1" dirty="0"/>
              <a:t>Art. 79.</a:t>
            </a:r>
            <a:r>
              <a:rPr lang="pl-PL" altLang="pl-PL" sz="2800" dirty="0"/>
              <a:t> Jeżeli sprawcę czynu zabronionego pod groźbą kary uznano za nieodpowiedzialnego, a jego pozostawanie na wolności grozi niebezpieczeństwem porządkowi prawnemu, sąd zarządza jego umieszczenie w zamkniętym zakładzie dla psychicznie chorych albo w innym zakładzie leczniczym.</a:t>
            </a:r>
          </a:p>
          <a:p>
            <a:pPr eaLnBrk="1" hangingPunct="1">
              <a:lnSpc>
                <a:spcPct val="90000"/>
              </a:lnSpc>
              <a:defRPr/>
            </a:pPr>
            <a:r>
              <a:rPr lang="pl-PL" altLang="pl-PL" sz="2800" b="1" dirty="0"/>
              <a:t>Art. 81.</a:t>
            </a:r>
            <a:r>
              <a:rPr lang="pl-PL" altLang="pl-PL" sz="2800" dirty="0"/>
              <a:t> Czasu pobytu w zakładach, wymienionych w art. 79 i 80, nie oznacza się z góry. Sąd </a:t>
            </a:r>
            <a:r>
              <a:rPr lang="pl-PL" altLang="pl-PL" sz="2800" dirty="0">
                <a:solidFill>
                  <a:srgbClr val="FF0000"/>
                </a:solidFill>
              </a:rPr>
              <a:t>nie może zarządzić zwolnienia z zakładu wcześniej, niż po upływie jednego roku.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1865E1F1-93AB-E45E-6CA9-094D879957CB}"/>
              </a:ext>
            </a:extLst>
          </p:cNvPr>
          <p:cNvSpPr>
            <a:spLocks noGrp="1" noChangeArrowheads="1"/>
          </p:cNvSpPr>
          <p:nvPr>
            <p:ph type="title" idx="4294967295"/>
          </p:nvPr>
        </p:nvSpPr>
        <p:spPr/>
        <p:txBody>
          <a:bodyPr/>
          <a:lstStyle/>
          <a:p>
            <a:pPr eaLnBrk="1" hangingPunct="1">
              <a:defRPr/>
            </a:pPr>
            <a:r>
              <a:rPr lang="pl-PL" kern="0" dirty="0"/>
              <a:t>Kodeks 1969</a:t>
            </a:r>
          </a:p>
        </p:txBody>
      </p:sp>
      <p:sp>
        <p:nvSpPr>
          <p:cNvPr id="365571" name="Rectangle 3">
            <a:extLst>
              <a:ext uri="{FF2B5EF4-FFF2-40B4-BE49-F238E27FC236}">
                <a16:creationId xmlns:a16="http://schemas.microsoft.com/office/drawing/2014/main" id="{8ACBB8E9-1133-9AA3-9A10-80C357301D86}"/>
              </a:ext>
            </a:extLst>
          </p:cNvPr>
          <p:cNvSpPr>
            <a:spLocks noGrp="1" noChangeArrowheads="1"/>
          </p:cNvSpPr>
          <p:nvPr>
            <p:ph type="body" idx="4294967295"/>
          </p:nvPr>
        </p:nvSpPr>
        <p:spPr/>
        <p:txBody>
          <a:bodyPr/>
          <a:lstStyle/>
          <a:p>
            <a:pPr eaLnBrk="1" hangingPunct="1">
              <a:lnSpc>
                <a:spcPct val="90000"/>
              </a:lnSpc>
              <a:defRPr/>
            </a:pPr>
            <a:r>
              <a:rPr lang="pl-PL" altLang="pl-PL" sz="2400" dirty="0"/>
              <a:t>Art. 99. Jeżeli uznano, że sprawca dopuścił się czynu zabronionego w stanie niepoczytalności określonej w art. 25 § 1, a jego pozostawanie na wolności grozi poważnym niebezpieczeństwem dla porządku prawnego, sąd orzeka umieszczenie sprawcy w szpitalu psychiatrycznym albo w innym odpowiednim zakładzie.</a:t>
            </a:r>
          </a:p>
          <a:p>
            <a:pPr eaLnBrk="1" hangingPunct="1">
              <a:lnSpc>
                <a:spcPct val="90000"/>
              </a:lnSpc>
              <a:defRPr/>
            </a:pPr>
            <a:r>
              <a:rPr lang="pl-PL" altLang="pl-PL" sz="2400" b="1" dirty="0"/>
              <a:t>Art. 101. </a:t>
            </a:r>
            <a:r>
              <a:rPr lang="pl-PL" altLang="pl-PL" sz="2400" dirty="0"/>
              <a:t>W wypadkach przewidzianych w art. 99 i 100 czasu pobytu w zakładzie nie określa się z góry; </a:t>
            </a:r>
            <a:r>
              <a:rPr lang="pl-PL" altLang="pl-PL" sz="2400" dirty="0">
                <a:solidFill>
                  <a:srgbClr val="FF0000"/>
                </a:solidFill>
              </a:rPr>
              <a:t>sąd orzeka zwolnienie sprawcy, jeżeli jego dalsze pozostawanie w zakładzie nie jest konieczne.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„Nowa kryminologia i penologia”- założenia</a:t>
            </a:r>
          </a:p>
        </p:txBody>
      </p:sp>
      <p:sp>
        <p:nvSpPr>
          <p:cNvPr id="3" name="Symbol zastępczy zawartości 2"/>
          <p:cNvSpPr>
            <a:spLocks noGrp="1"/>
          </p:cNvSpPr>
          <p:nvPr>
            <p:ph idx="1"/>
          </p:nvPr>
        </p:nvSpPr>
        <p:spPr/>
        <p:txBody>
          <a:bodyPr>
            <a:normAutofit lnSpcReduction="10000"/>
          </a:bodyPr>
          <a:lstStyle/>
          <a:p>
            <a:r>
              <a:rPr lang="pl-PL" dirty="0"/>
              <a:t>Z jej perspektywy najważniejsze jest zapewnienie społeczeństwu bezpieczeństwa i ochrony w sposób najskuteczniejszy, a zarazem najtańszy. </a:t>
            </a:r>
          </a:p>
          <a:p>
            <a:r>
              <a:rPr lang="pl-PL" dirty="0"/>
              <a:t>W nowej penologii pojęcie kosztów zwalczania przestępczości rozumie się szeroko, włączając do nich nakłady finansowe związane ze ściganiem przestępców, ich sądzeniem, ale też wydatki na profilaktykę </a:t>
            </a:r>
            <a:r>
              <a:rPr lang="pl-PL" dirty="0" err="1"/>
              <a:t>antyprzestępczą</a:t>
            </a:r>
            <a:r>
              <a:rPr lang="pl-PL" dirty="0"/>
              <a:t> oraz wydatki związane z leczeniem ofiar i wyrównywaniem szkód wyrządzonych przestępstwem i readaptacją więźniów.</a:t>
            </a:r>
          </a:p>
          <a:p>
            <a:r>
              <a:rPr lang="pl-PL" dirty="0"/>
              <a:t>Nowa penologia odrzuca możliwość skonstruowania prognozy </a:t>
            </a:r>
            <a:r>
              <a:rPr lang="pl-PL" dirty="0" err="1"/>
              <a:t>krymino</a:t>
            </a:r>
            <a:r>
              <a:rPr lang="pl-PL" dirty="0"/>
              <a:t>-logicznej na tyle rzetelnej, aby mogła się stać podstawą ustalenia wymiaru kary dla konkretnego sprawcy. </a:t>
            </a:r>
          </a:p>
          <a:p>
            <a:r>
              <a:rPr lang="pl-PL" dirty="0"/>
              <a:t>Należy raczej określać pewne ogólne zmienne, które pozwolą zakwalifikować sprawcę do danej grupy ryzyka i na tej podstawie określać wymiar i rodzaj kary. </a:t>
            </a:r>
          </a:p>
        </p:txBody>
      </p:sp>
    </p:spTree>
    <p:extLst>
      <p:ext uri="{BB962C8B-B14F-4D97-AF65-F5344CB8AC3E}">
        <p14:creationId xmlns:p14="http://schemas.microsoft.com/office/powerpoint/2010/main" val="263725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A241258-9633-2940-C156-B4A482F32E11}"/>
              </a:ext>
            </a:extLst>
          </p:cNvPr>
          <p:cNvSpPr>
            <a:spLocks noGrp="1" noChangeArrowheads="1"/>
          </p:cNvSpPr>
          <p:nvPr>
            <p:ph type="title" idx="4294967295"/>
          </p:nvPr>
        </p:nvSpPr>
        <p:spPr/>
        <p:txBody>
          <a:bodyPr/>
          <a:lstStyle/>
          <a:p>
            <a:pPr eaLnBrk="1" hangingPunct="1">
              <a:defRPr/>
            </a:pPr>
            <a:r>
              <a:rPr lang="pl-PL" altLang="pl-PL" dirty="0"/>
              <a:t>Poczytalność ograniczona</a:t>
            </a:r>
          </a:p>
        </p:txBody>
      </p:sp>
      <p:sp>
        <p:nvSpPr>
          <p:cNvPr id="153603" name="Rectangle 3">
            <a:extLst>
              <a:ext uri="{FF2B5EF4-FFF2-40B4-BE49-F238E27FC236}">
                <a16:creationId xmlns:a16="http://schemas.microsoft.com/office/drawing/2014/main" id="{2C3A529A-1F43-2A69-A458-C80702A116D5}"/>
              </a:ext>
            </a:extLst>
          </p:cNvPr>
          <p:cNvSpPr>
            <a:spLocks noGrp="1" noChangeArrowheads="1"/>
          </p:cNvSpPr>
          <p:nvPr>
            <p:ph type="body" idx="4294967295"/>
          </p:nvPr>
        </p:nvSpPr>
        <p:spPr/>
        <p:txBody>
          <a:bodyPr/>
          <a:lstStyle/>
          <a:p>
            <a:pPr eaLnBrk="1" hangingPunct="1">
              <a:defRPr/>
            </a:pPr>
            <a:r>
              <a:rPr lang="pl-PL" altLang="pl-PL" dirty="0"/>
              <a:t>§ 2. Jeżeli w czasie popełnienia przestępstwa zdolność rozpoznania znaczenia czynu lub kierowania postępowaniem była w znacznym stopniu ograniczona, sąd może zastosować nadzwyczajne złagodzenie kary.</a:t>
            </a:r>
          </a:p>
          <a:p>
            <a:pPr eaLnBrk="1" hangingPunct="1">
              <a:defRPr/>
            </a:pPr>
            <a:endParaRPr lang="pl-PL" alt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E11DB-0F78-5FE5-1FCD-F2A3B8BA17E7}"/>
              </a:ext>
            </a:extLst>
          </p:cNvPr>
          <p:cNvSpPr>
            <a:spLocks noGrp="1"/>
          </p:cNvSpPr>
          <p:nvPr>
            <p:ph type="title"/>
          </p:nvPr>
        </p:nvSpPr>
        <p:spPr/>
        <p:txBody>
          <a:bodyPr/>
          <a:lstStyle/>
          <a:p>
            <a:r>
              <a:rPr lang="pl-PL" dirty="0"/>
              <a:t>Rzut oka na inne regulacje</a:t>
            </a:r>
          </a:p>
        </p:txBody>
      </p:sp>
      <p:sp>
        <p:nvSpPr>
          <p:cNvPr id="3" name="Symbol zastępczy zawartości 2">
            <a:extLst>
              <a:ext uri="{FF2B5EF4-FFF2-40B4-BE49-F238E27FC236}">
                <a16:creationId xmlns:a16="http://schemas.microsoft.com/office/drawing/2014/main" id="{7D3A487B-BC44-9437-8A51-71CDB5F7E07D}"/>
              </a:ext>
            </a:extLst>
          </p:cNvPr>
          <p:cNvSpPr>
            <a:spLocks noGrp="1"/>
          </p:cNvSpPr>
          <p:nvPr>
            <p:ph idx="1"/>
          </p:nvPr>
        </p:nvSpPr>
        <p:spPr/>
        <p:txBody>
          <a:bodyPr>
            <a:noAutofit/>
          </a:bodyPr>
          <a:lstStyle/>
          <a:p>
            <a:r>
              <a:rPr lang="pl-PL" sz="2800" b="1" dirty="0"/>
              <a:t>Prawo niemieckie – </a:t>
            </a:r>
          </a:p>
          <a:p>
            <a:r>
              <a:rPr lang="pl-PL" sz="2800" b="1" dirty="0"/>
              <a:t>Reforma z lat 90 – tych </a:t>
            </a:r>
          </a:p>
          <a:p>
            <a:r>
              <a:rPr lang="pl-PL" sz="2800" b="1" dirty="0" err="1"/>
              <a:t>Orzecznie</a:t>
            </a:r>
            <a:r>
              <a:rPr lang="pl-PL" sz="2800" b="1" dirty="0"/>
              <a:t> Trybunału Konstytucyjnego Niemiec z 2004 r. </a:t>
            </a:r>
          </a:p>
          <a:p>
            <a:r>
              <a:rPr lang="pl-PL" sz="2800" b="1" dirty="0"/>
              <a:t>Sprawa M v. Niemcy z 2009 roku</a:t>
            </a:r>
          </a:p>
          <a:p>
            <a:r>
              <a:rPr lang="pl-PL" sz="2800" b="1" dirty="0" err="1"/>
              <a:t>ThUG</a:t>
            </a:r>
            <a:r>
              <a:rPr lang="pl-PL" sz="2800" b="1" dirty="0"/>
              <a:t> </a:t>
            </a:r>
            <a:r>
              <a:rPr lang="pl-PL" sz="2800" b="1" dirty="0" err="1"/>
              <a:t>Therapieunterbringungsgesetz</a:t>
            </a:r>
            <a:r>
              <a:rPr lang="pl-PL" sz="2800" b="1" dirty="0"/>
              <a:t> 2011</a:t>
            </a:r>
          </a:p>
          <a:p>
            <a:r>
              <a:rPr lang="pl-PL" sz="2800" b="1" dirty="0"/>
              <a:t>Reforma z 2016 roku</a:t>
            </a:r>
          </a:p>
        </p:txBody>
      </p:sp>
    </p:spTree>
    <p:extLst>
      <p:ext uri="{BB962C8B-B14F-4D97-AF65-F5344CB8AC3E}">
        <p14:creationId xmlns:p14="http://schemas.microsoft.com/office/powerpoint/2010/main" val="26471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4DB59-DBF9-34F1-1B89-EABDC04F12F5}"/>
              </a:ext>
            </a:extLst>
          </p:cNvPr>
          <p:cNvSpPr>
            <a:spLocks noGrp="1"/>
          </p:cNvSpPr>
          <p:nvPr>
            <p:ph type="title"/>
          </p:nvPr>
        </p:nvSpPr>
        <p:spPr/>
        <p:txBody>
          <a:bodyPr/>
          <a:lstStyle/>
          <a:p>
            <a:r>
              <a:rPr lang="pl-PL" dirty="0"/>
              <a:t>Środki zabezpieczające</a:t>
            </a:r>
          </a:p>
        </p:txBody>
      </p:sp>
      <p:sp>
        <p:nvSpPr>
          <p:cNvPr id="3" name="Symbol zastępczy zawartości 2">
            <a:extLst>
              <a:ext uri="{FF2B5EF4-FFF2-40B4-BE49-F238E27FC236}">
                <a16:creationId xmlns:a16="http://schemas.microsoft.com/office/drawing/2014/main" id="{EF2C84E8-D463-C428-B44D-66A668AA7F40}"/>
              </a:ext>
            </a:extLst>
          </p:cNvPr>
          <p:cNvSpPr>
            <a:spLocks noGrp="1"/>
          </p:cNvSpPr>
          <p:nvPr>
            <p:ph idx="1"/>
          </p:nvPr>
        </p:nvSpPr>
        <p:spPr/>
        <p:txBody>
          <a:bodyPr>
            <a:noAutofit/>
          </a:bodyPr>
          <a:lstStyle/>
          <a:p>
            <a:r>
              <a:rPr lang="pl-PL" sz="3200" dirty="0"/>
              <a:t>Stosowane obok lub zamiast kar środki reakcji karnej stosowane na podstawie norm prawa karnego w związku ze stanem niebezpieczeństwa sprawcy w celu wyeliminowania ryzyka realizacji czynu zabronionego z jego strony.</a:t>
            </a:r>
          </a:p>
          <a:p>
            <a:r>
              <a:rPr lang="pl-PL" sz="3200" dirty="0"/>
              <a:t>Podstawowe podziały: lecznicze i nielecznicze, stosowane zamiast, obok lub po karze (środki </a:t>
            </a:r>
            <a:r>
              <a:rPr lang="pl-PL" sz="3200" dirty="0" err="1"/>
              <a:t>postpenalne</a:t>
            </a:r>
            <a:r>
              <a:rPr lang="pl-PL" sz="3200" dirty="0"/>
              <a:t>). </a:t>
            </a:r>
          </a:p>
        </p:txBody>
      </p:sp>
    </p:spTree>
    <p:extLst>
      <p:ext uri="{BB962C8B-B14F-4D97-AF65-F5344CB8AC3E}">
        <p14:creationId xmlns:p14="http://schemas.microsoft.com/office/powerpoint/2010/main" val="158420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81934-65D6-905F-787A-6A1C5A628059}"/>
              </a:ext>
            </a:extLst>
          </p:cNvPr>
          <p:cNvSpPr>
            <a:spLocks noGrp="1"/>
          </p:cNvSpPr>
          <p:nvPr>
            <p:ph type="title"/>
          </p:nvPr>
        </p:nvSpPr>
        <p:spPr/>
        <p:txBody>
          <a:bodyPr/>
          <a:lstStyle/>
          <a:p>
            <a:r>
              <a:rPr lang="pl-PL" dirty="0" err="1"/>
              <a:t>Bundesverfassungsgericht</a:t>
            </a:r>
            <a:endParaRPr lang="pl-PL" dirty="0"/>
          </a:p>
        </p:txBody>
      </p:sp>
      <p:sp>
        <p:nvSpPr>
          <p:cNvPr id="3" name="Symbol zastępczy zawartości 2">
            <a:extLst>
              <a:ext uri="{FF2B5EF4-FFF2-40B4-BE49-F238E27FC236}">
                <a16:creationId xmlns:a16="http://schemas.microsoft.com/office/drawing/2014/main" id="{ADA267C6-BD89-A1D4-C3FD-3DC5685E55EA}"/>
              </a:ext>
            </a:extLst>
          </p:cNvPr>
          <p:cNvSpPr>
            <a:spLocks noGrp="1"/>
          </p:cNvSpPr>
          <p:nvPr>
            <p:ph idx="1"/>
          </p:nvPr>
        </p:nvSpPr>
        <p:spPr>
          <a:xfrm>
            <a:off x="792480" y="2193365"/>
            <a:ext cx="10058400" cy="3760891"/>
          </a:xfrm>
        </p:spPr>
        <p:txBody>
          <a:bodyPr>
            <a:normAutofit fontScale="92500"/>
          </a:bodyPr>
          <a:lstStyle/>
          <a:p>
            <a:r>
              <a:rPr lang="pl-PL" dirty="0"/>
              <a:t>Federalny Trybunał Konstytucyjny (</a:t>
            </a:r>
            <a:r>
              <a:rPr lang="pl-PL" dirty="0" err="1"/>
              <a:t>Bundesverfassungsgericht</a:t>
            </a:r>
            <a:r>
              <a:rPr lang="pl-PL" dirty="0"/>
              <a:t> - </a:t>
            </a:r>
            <a:r>
              <a:rPr lang="pl-PL" dirty="0" err="1"/>
              <a:t>BVerfG</a:t>
            </a:r>
            <a:r>
              <a:rPr lang="pl-PL" dirty="0"/>
              <a:t>) ustanowił resocjalizację przestępców jako zasadę konstytucyjną (</a:t>
            </a:r>
            <a:r>
              <a:rPr lang="pl-PL" dirty="0" err="1"/>
              <a:t>Resozialisierungsgrundsatz</a:t>
            </a:r>
            <a:r>
              <a:rPr lang="pl-PL" dirty="0"/>
              <a:t>). Zasada ta jest konstrukcją gwarancji godności ludzkiej, prawa do swobodnego rozwoju osobowości i zasady "państwa socjalnego" </a:t>
            </a:r>
          </a:p>
          <a:p>
            <a:r>
              <a:rPr lang="pl-PL" dirty="0" err="1"/>
              <a:t>Bundesverfassungsgericht</a:t>
            </a:r>
            <a:r>
              <a:rPr lang="pl-PL" dirty="0"/>
              <a:t> [</a:t>
            </a:r>
            <a:r>
              <a:rPr lang="pl-PL" dirty="0" err="1"/>
              <a:t>BVerfG</a:t>
            </a:r>
            <a:r>
              <a:rPr lang="pl-PL" dirty="0"/>
              <a:t>] [Federalny Trybunał Konstytucyjny] 5 czerwca 1973 r., 35 </a:t>
            </a:r>
            <a:r>
              <a:rPr lang="pl-PL" dirty="0" err="1"/>
              <a:t>Entscheidungen</a:t>
            </a:r>
            <a:r>
              <a:rPr lang="pl-PL" dirty="0"/>
              <a:t> des </a:t>
            </a:r>
            <a:r>
              <a:rPr lang="pl-PL" dirty="0" err="1"/>
              <a:t>Bundesverfassungsgerichts</a:t>
            </a:r>
            <a:r>
              <a:rPr lang="pl-PL" dirty="0"/>
              <a:t> [</a:t>
            </a:r>
            <a:r>
              <a:rPr lang="pl-PL" dirty="0" err="1"/>
              <a:t>BVerfGE</a:t>
            </a:r>
            <a:r>
              <a:rPr lang="pl-PL" dirty="0"/>
              <a:t>] 202 - </a:t>
            </a:r>
            <a:r>
              <a:rPr lang="pl-PL" dirty="0" err="1"/>
              <a:t>Lebach</a:t>
            </a:r>
            <a:r>
              <a:rPr lang="pl-PL" dirty="0"/>
              <a:t> (</a:t>
            </a:r>
            <a:r>
              <a:rPr lang="pl-PL" dirty="0" err="1"/>
              <a:t>App</a:t>
            </a:r>
            <a:r>
              <a:rPr lang="pl-PL" dirty="0"/>
              <a:t>. No. 1 </a:t>
            </a:r>
            <a:r>
              <a:rPr lang="pl-PL" dirty="0" err="1"/>
              <a:t>BvR</a:t>
            </a:r>
            <a:r>
              <a:rPr lang="pl-PL" dirty="0"/>
              <a:t> 536/72) (F.R.G.); </a:t>
            </a:r>
            <a:r>
              <a:rPr lang="pl-PL" dirty="0" err="1"/>
              <a:t>BVerfGE</a:t>
            </a:r>
            <a:r>
              <a:rPr lang="pl-PL" dirty="0"/>
              <a:t> 45, 187 - </a:t>
            </a:r>
            <a:r>
              <a:rPr lang="pl-PL" dirty="0" err="1"/>
              <a:t>Lebenslang</a:t>
            </a:r>
            <a:r>
              <a:rPr lang="pl-PL" dirty="0"/>
              <a:t> (21 czerwca 1977 r., </a:t>
            </a:r>
            <a:r>
              <a:rPr lang="pl-PL" dirty="0" err="1"/>
              <a:t>App</a:t>
            </a:r>
            <a:r>
              <a:rPr lang="pl-PL" dirty="0"/>
              <a:t>. No. 1 </a:t>
            </a:r>
            <a:r>
              <a:rPr lang="pl-PL" dirty="0" err="1"/>
              <a:t>BvL</a:t>
            </a:r>
            <a:r>
              <a:rPr lang="pl-PL" dirty="0"/>
              <a:t> 14/76).</a:t>
            </a:r>
          </a:p>
          <a:p>
            <a:r>
              <a:rPr lang="pl-PL" dirty="0"/>
              <a:t>We </a:t>
            </a:r>
            <a:r>
              <a:rPr lang="pl-PL" dirty="0" err="1"/>
              <a:t>wspolczesnej</a:t>
            </a:r>
            <a:r>
              <a:rPr lang="pl-PL" dirty="0"/>
              <a:t> debacie </a:t>
            </a:r>
            <a:r>
              <a:rPr lang="pl-PL" dirty="0" err="1"/>
              <a:t>BVerfG</a:t>
            </a:r>
            <a:r>
              <a:rPr lang="pl-PL" dirty="0"/>
              <a:t> nie tylko stwierdził, że osoby przebywające w izolacji prewencyjnej mają prawo do realnej szansy na zwolnienie - a tym samym do leczenia i przygotowania do zwolnienia - tak jak w przypadku więźniów skazanych na dożywocie, ale także opisał wymóg odczuwalnego dystansu między wykonywaniem kary pozbawienia wolności a bezpiecznej detencji prewencyjnej (</a:t>
            </a:r>
            <a:r>
              <a:rPr lang="pl-PL" b="1" dirty="0" err="1"/>
              <a:t>Abstandsgebo</a:t>
            </a:r>
            <a:r>
              <a:rPr lang="pl-PL" dirty="0" err="1"/>
              <a:t>t</a:t>
            </a:r>
            <a:r>
              <a:rPr lang="pl-PL" dirty="0"/>
              <a:t>).</a:t>
            </a:r>
          </a:p>
        </p:txBody>
      </p:sp>
    </p:spTree>
    <p:extLst>
      <p:ext uri="{BB962C8B-B14F-4D97-AF65-F5344CB8AC3E}">
        <p14:creationId xmlns:p14="http://schemas.microsoft.com/office/powerpoint/2010/main" val="293172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FCE0FD-4AAE-0E88-C8B9-3995155E9D7A}"/>
              </a:ext>
            </a:extLst>
          </p:cNvPr>
          <p:cNvSpPr>
            <a:spLocks noGrp="1"/>
          </p:cNvSpPr>
          <p:nvPr>
            <p:ph type="title"/>
          </p:nvPr>
        </p:nvSpPr>
        <p:spPr/>
        <p:txBody>
          <a:bodyPr>
            <a:normAutofit/>
          </a:bodyPr>
          <a:lstStyle/>
          <a:p>
            <a:r>
              <a:rPr lang="pl-PL" sz="6600" dirty="0" err="1"/>
              <a:t>Abstandsgebot</a:t>
            </a:r>
            <a:endParaRPr lang="pl-PL" sz="6600" dirty="0"/>
          </a:p>
        </p:txBody>
      </p:sp>
      <p:sp>
        <p:nvSpPr>
          <p:cNvPr id="3" name="Symbol zastępczy zawartości 2">
            <a:extLst>
              <a:ext uri="{FF2B5EF4-FFF2-40B4-BE49-F238E27FC236}">
                <a16:creationId xmlns:a16="http://schemas.microsoft.com/office/drawing/2014/main" id="{4059ADDD-8A84-B760-D9A2-B031EA16BDB8}"/>
              </a:ext>
            </a:extLst>
          </p:cNvPr>
          <p:cNvSpPr>
            <a:spLocks noGrp="1"/>
          </p:cNvSpPr>
          <p:nvPr>
            <p:ph idx="1"/>
          </p:nvPr>
        </p:nvSpPr>
        <p:spPr>
          <a:xfrm>
            <a:off x="1263127" y="2430930"/>
            <a:ext cx="10058400" cy="3760891"/>
          </a:xfrm>
        </p:spPr>
        <p:txBody>
          <a:bodyPr>
            <a:normAutofit/>
          </a:bodyPr>
          <a:lstStyle/>
          <a:p>
            <a:r>
              <a:rPr lang="pl-PL" sz="1800" dirty="0" err="1">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BVerfG</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 określiła siedem wymogów dotyczących </a:t>
            </a:r>
            <a:r>
              <a:rPr lang="pl-PL" sz="1800" dirty="0" err="1">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Abstandsgebot</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 </a:t>
            </a:r>
          </a:p>
          <a:p>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Zasady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te </a:t>
            </a:r>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muszą zostać włączone do zreformowanego prawa.</a:t>
            </a:r>
          </a:p>
          <a:p>
            <a:r>
              <a:rPr lang="pl-PL" sz="3600" spc="-20" baseline="30000" dirty="0">
                <a:solidFill>
                  <a:srgbClr val="231F20"/>
                </a:solidFill>
                <a:latin typeface="Bookman Old Style" panose="02050604050505020204" pitchFamily="18" charset="0"/>
                <a:ea typeface="Bookman Old Style" panose="02050604050505020204" pitchFamily="18" charset="0"/>
                <a:cs typeface="Bookman Old Style" panose="02050604050505020204" pitchFamily="18" charset="0"/>
              </a:rPr>
              <a:t>Zgodnie z zasadą ultima ratio, bezpieczna detencja prewencyjna powinna być stosowana jedynie w ostateczności, przy spełnieniu wąskich przesłanek, a w trakcie wykonywania poprzedzającej ją kary pozbawienia wolności należy zapewnić środki mające na celu zmniejszenie zagrożenia ze strony sprawców do stopnia niewymagającego dalszej detencji. </a:t>
            </a:r>
          </a:p>
          <a:p>
            <a:endParaRPr lang="pl-PL" sz="1800" spc="-20" baseline="30000" dirty="0">
              <a:solidFill>
                <a:srgbClr val="231F20"/>
              </a:solidFill>
              <a:latin typeface="Bookman Old Style" panose="02050604050505020204" pitchFamily="18" charset="0"/>
              <a:ea typeface="Bookman Old Style" panose="02050604050505020204" pitchFamily="18" charset="0"/>
              <a:cs typeface="Bookman Old Style" panose="02050604050505020204" pitchFamily="18" charset="0"/>
            </a:endParaRPr>
          </a:p>
        </p:txBody>
      </p:sp>
    </p:spTree>
    <p:extLst>
      <p:ext uri="{BB962C8B-B14F-4D97-AF65-F5344CB8AC3E}">
        <p14:creationId xmlns:p14="http://schemas.microsoft.com/office/powerpoint/2010/main" val="179614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FCE0FD-4AAE-0E88-C8B9-3995155E9D7A}"/>
              </a:ext>
            </a:extLst>
          </p:cNvPr>
          <p:cNvSpPr>
            <a:spLocks noGrp="1"/>
          </p:cNvSpPr>
          <p:nvPr>
            <p:ph type="title"/>
          </p:nvPr>
        </p:nvSpPr>
        <p:spPr/>
        <p:txBody>
          <a:bodyPr>
            <a:normAutofit/>
          </a:bodyPr>
          <a:lstStyle/>
          <a:p>
            <a:r>
              <a:rPr lang="pl-PL" sz="6600" dirty="0" err="1"/>
              <a:t>Abstandsgebot</a:t>
            </a:r>
            <a:endParaRPr lang="pl-PL" sz="6600" dirty="0"/>
          </a:p>
        </p:txBody>
      </p:sp>
      <p:sp>
        <p:nvSpPr>
          <p:cNvPr id="3" name="Symbol zastępczy zawartości 2">
            <a:extLst>
              <a:ext uri="{FF2B5EF4-FFF2-40B4-BE49-F238E27FC236}">
                <a16:creationId xmlns:a16="http://schemas.microsoft.com/office/drawing/2014/main" id="{4059ADDD-8A84-B760-D9A2-B031EA16BDB8}"/>
              </a:ext>
            </a:extLst>
          </p:cNvPr>
          <p:cNvSpPr>
            <a:spLocks noGrp="1"/>
          </p:cNvSpPr>
          <p:nvPr>
            <p:ph idx="1"/>
          </p:nvPr>
        </p:nvSpPr>
        <p:spPr>
          <a:xfrm>
            <a:off x="1249680" y="2435412"/>
            <a:ext cx="10058400" cy="3760891"/>
          </a:xfrm>
        </p:spPr>
        <p:txBody>
          <a:bodyPr>
            <a:normAutofit/>
          </a:bodyPr>
          <a:lstStyle/>
          <a:p>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Po drugie, Trybunał wezwał do indywidualizacji i </a:t>
            </a:r>
            <a:r>
              <a:rPr lang="pl-PL" sz="1800" spc="-10" dirty="0">
                <a:solidFill>
                  <a:srgbClr val="231F20"/>
                </a:solidFill>
                <a:effectLst/>
                <a:latin typeface="Times New Roman" panose="02020603050405020304" pitchFamily="18" charset="0"/>
                <a:ea typeface="Bookman Old Style" panose="02050604050505020204" pitchFamily="18" charset="0"/>
                <a:cs typeface="Bookman Old Style" panose="02050604050505020204" pitchFamily="18" charset="0"/>
              </a:rPr>
              <a:t>intensyfikacji</a:t>
            </a:r>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 co oznacza,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że dla wszystkich osadzonych należy opracować najnowocześniejszy plan odbywania kary na początku </a:t>
            </a:r>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ich pobytu w zakładzie karnym i niezwłocznie go wdrożyć. W </a:t>
            </a:r>
            <a:r>
              <a:rPr lang="pl-PL" sz="1800" spc="-20" dirty="0" err="1">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multidyscyplinarnym</a:t>
            </a:r>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 podejściu </a:t>
            </a:r>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należy wyczerpać </a:t>
            </a:r>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wszystkie </a:t>
            </a:r>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możliwości terapeutyczne, a nawet opracować nowe zindywidualizowane leczenie, jeśli standardowe terapie okażą się nieskuteczne. Wysokie koszty i intensywne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wysiłki nie mogą być wykorzystywane jako argumenty przemawiające za odmową leczenia. </a:t>
            </a:r>
          </a:p>
          <a:p>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Trzecia zasada </a:t>
            </a:r>
            <a:r>
              <a:rPr lang="pl-PL" sz="1800" dirty="0">
                <a:solidFill>
                  <a:srgbClr val="231F20"/>
                </a:solidFill>
                <a:effectLst/>
                <a:latin typeface="Lucida Sans" panose="020B0602030504020204" pitchFamily="34" charset="0"/>
                <a:ea typeface="Bookman Old Style" panose="02050604050505020204" pitchFamily="18" charset="0"/>
                <a:cs typeface="Bookman Old Style" panose="02050604050505020204" pitchFamily="18" charset="0"/>
              </a:rPr>
              <a:t>-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motywacji </a:t>
            </a:r>
            <a:r>
              <a:rPr lang="pl-PL" sz="1800" spc="-10" dirty="0">
                <a:solidFill>
                  <a:srgbClr val="231F20"/>
                </a:solidFill>
                <a:effectLst/>
                <a:latin typeface="Lucida Sans" panose="020B0602030504020204" pitchFamily="34" charset="0"/>
                <a:ea typeface="Bookman Old Style" panose="02050604050505020204" pitchFamily="18" charset="0"/>
                <a:cs typeface="Bookman Old Style" panose="02050604050505020204" pitchFamily="18" charset="0"/>
              </a:rPr>
              <a:t>- </a:t>
            </a:r>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jest ściśle powiązana z drugą i wymaga od personelu przeciwdziałania bierności i letargowi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osadzonych. </a:t>
            </a:r>
          </a:p>
        </p:txBody>
      </p:sp>
    </p:spTree>
    <p:extLst>
      <p:ext uri="{BB962C8B-B14F-4D97-AF65-F5344CB8AC3E}">
        <p14:creationId xmlns:p14="http://schemas.microsoft.com/office/powerpoint/2010/main" val="23981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FCE0FD-4AAE-0E88-C8B9-3995155E9D7A}"/>
              </a:ext>
            </a:extLst>
          </p:cNvPr>
          <p:cNvSpPr>
            <a:spLocks noGrp="1"/>
          </p:cNvSpPr>
          <p:nvPr>
            <p:ph type="title"/>
          </p:nvPr>
        </p:nvSpPr>
        <p:spPr/>
        <p:txBody>
          <a:bodyPr>
            <a:normAutofit/>
          </a:bodyPr>
          <a:lstStyle/>
          <a:p>
            <a:r>
              <a:rPr lang="pl-PL" sz="6600" dirty="0" err="1"/>
              <a:t>Abstandsgebot</a:t>
            </a:r>
            <a:endParaRPr lang="pl-PL" sz="6600" dirty="0"/>
          </a:p>
        </p:txBody>
      </p:sp>
      <p:sp>
        <p:nvSpPr>
          <p:cNvPr id="3" name="Symbol zastępczy zawartości 2">
            <a:extLst>
              <a:ext uri="{FF2B5EF4-FFF2-40B4-BE49-F238E27FC236}">
                <a16:creationId xmlns:a16="http://schemas.microsoft.com/office/drawing/2014/main" id="{4059ADDD-8A84-B760-D9A2-B031EA16BDB8}"/>
              </a:ext>
            </a:extLst>
          </p:cNvPr>
          <p:cNvSpPr>
            <a:spLocks noGrp="1"/>
          </p:cNvSpPr>
          <p:nvPr>
            <p:ph idx="1"/>
          </p:nvPr>
        </p:nvSpPr>
        <p:spPr>
          <a:xfrm>
            <a:off x="1249680" y="2435412"/>
            <a:ext cx="10058400" cy="3760891"/>
          </a:xfrm>
        </p:spPr>
        <p:txBody>
          <a:bodyPr>
            <a:normAutofit/>
          </a:bodyPr>
          <a:lstStyle/>
          <a:p>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Czwarta zasada wymaga oddzielenia osób przebywających w bezpiecznym areszcie prewencyjnym od zwykłej populacji więziennej w odniesieniu do zakwaterowania i działań reżimowych. </a:t>
            </a:r>
          </a:p>
          <a:p>
            <a:r>
              <a:rPr lang="pl-PL" sz="1800" dirty="0">
                <a:solidFill>
                  <a:srgbClr val="231F20"/>
                </a:solidFill>
                <a:effectLst/>
                <a:latin typeface="Times New Roman" panose="02020603050405020304" pitchFamily="18" charset="0"/>
                <a:ea typeface="Bookman Old Style" panose="02050604050505020204" pitchFamily="18" charset="0"/>
                <a:cs typeface="Bookman Old Style" panose="02050604050505020204" pitchFamily="18" charset="0"/>
              </a:rPr>
              <a:t>Piąta zasada</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 wymóg minimalizacji, odnosi się do ukierunkowania wykonania </a:t>
            </a:r>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środka na zwolnienie. Dlatego reżim powinien być jak najbardziej złagodzony i mieć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na</a:t>
            </a:r>
            <a:r>
              <a:rPr lang="pl-PL" sz="1800" spc="-1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 celu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przeciwdziałanie szkodliwym skutkom długotrwałego pozbawienia wolności. </a:t>
            </a:r>
          </a:p>
          <a:p>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Po szóste, należy </a:t>
            </a:r>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wdrożyć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procedury skutecznej kontroli </a:t>
            </a:r>
            <a:r>
              <a:rPr lang="pl-PL" sz="1800" spc="-45"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sądowej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decyzji dotyczących wykonania środka, a w szczególności reżimu. </a:t>
            </a:r>
          </a:p>
          <a:p>
            <a:r>
              <a:rPr lang="pl-PL" sz="1800" spc="-2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Wreszcie, musi istnieć gwarancja skutecznej kontroli prawnej </a:t>
            </a:r>
            <a:r>
              <a:rPr lang="pl-PL" sz="1800" dirty="0">
                <a:solidFill>
                  <a:srgbClr val="231F20"/>
                </a:solidFill>
                <a:effectLst/>
                <a:latin typeface="Bookman Old Style" panose="02050604050505020204" pitchFamily="18" charset="0"/>
                <a:ea typeface="Bookman Old Style" panose="02050604050505020204" pitchFamily="18" charset="0"/>
                <a:cs typeface="Bookman Old Style" panose="02050604050505020204" pitchFamily="18" charset="0"/>
              </a:rPr>
              <a:t>nad czasem trwania zatrzymania, zapewniająca, że nie będzie ono kontynuowane dłużej niż to konieczne</a:t>
            </a:r>
            <a:endParaRPr lang="pl-PL" dirty="0"/>
          </a:p>
        </p:txBody>
      </p:sp>
    </p:spTree>
    <p:extLst>
      <p:ext uri="{BB962C8B-B14F-4D97-AF65-F5344CB8AC3E}">
        <p14:creationId xmlns:p14="http://schemas.microsoft.com/office/powerpoint/2010/main" val="230497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42E19C-C13B-E19E-2ECC-0F143BB6E623}"/>
              </a:ext>
            </a:extLst>
          </p:cNvPr>
          <p:cNvSpPr>
            <a:spLocks noGrp="1"/>
          </p:cNvSpPr>
          <p:nvPr>
            <p:ph type="title"/>
          </p:nvPr>
        </p:nvSpPr>
        <p:spPr/>
        <p:txBody>
          <a:bodyPr/>
          <a:lstStyle/>
          <a:p>
            <a:r>
              <a:rPr lang="pl-PL" dirty="0"/>
              <a:t>Prawo skandynawskie </a:t>
            </a:r>
          </a:p>
        </p:txBody>
      </p:sp>
      <p:sp>
        <p:nvSpPr>
          <p:cNvPr id="3" name="Symbol zastępczy zawartości 2">
            <a:extLst>
              <a:ext uri="{FF2B5EF4-FFF2-40B4-BE49-F238E27FC236}">
                <a16:creationId xmlns:a16="http://schemas.microsoft.com/office/drawing/2014/main" id="{6EA79D5B-0242-E1C4-CFF7-32229A185818}"/>
              </a:ext>
            </a:extLst>
          </p:cNvPr>
          <p:cNvSpPr>
            <a:spLocks noGrp="1"/>
          </p:cNvSpPr>
          <p:nvPr>
            <p:ph idx="1"/>
          </p:nvPr>
        </p:nvSpPr>
        <p:spPr/>
        <p:txBody>
          <a:bodyPr/>
          <a:lstStyle/>
          <a:p>
            <a:r>
              <a:rPr lang="pl-PL" dirty="0"/>
              <a:t>Prawo norweskie </a:t>
            </a:r>
          </a:p>
          <a:p>
            <a:r>
              <a:rPr lang="pl-PL" dirty="0" err="1"/>
              <a:t>Fervaring</a:t>
            </a:r>
            <a:r>
              <a:rPr lang="pl-PL" dirty="0"/>
              <a:t> </a:t>
            </a:r>
            <a:r>
              <a:rPr lang="pl-PL" dirty="0" err="1"/>
              <a:t>Sikring</a:t>
            </a:r>
            <a:endParaRPr lang="pl-PL" dirty="0"/>
          </a:p>
          <a:p>
            <a:r>
              <a:rPr lang="pl-PL" dirty="0"/>
              <a:t>Nowy kodeks z 2005 roku wszedł w życie w 2015 roku</a:t>
            </a:r>
          </a:p>
        </p:txBody>
      </p:sp>
    </p:spTree>
    <p:extLst>
      <p:ext uri="{BB962C8B-B14F-4D97-AF65-F5344CB8AC3E}">
        <p14:creationId xmlns:p14="http://schemas.microsoft.com/office/powerpoint/2010/main" val="297882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B553A-57BE-8B49-F959-DF6A3B52B311}"/>
              </a:ext>
            </a:extLst>
          </p:cNvPr>
          <p:cNvSpPr>
            <a:spLocks noGrp="1"/>
          </p:cNvSpPr>
          <p:nvPr>
            <p:ph type="title"/>
          </p:nvPr>
        </p:nvSpPr>
        <p:spPr/>
        <p:txBody>
          <a:bodyPr/>
          <a:lstStyle/>
          <a:p>
            <a:r>
              <a:rPr lang="pl-PL" dirty="0"/>
              <a:t>Trendy w Norwegii</a:t>
            </a:r>
          </a:p>
        </p:txBody>
      </p:sp>
      <p:sp>
        <p:nvSpPr>
          <p:cNvPr id="3" name="Symbol zastępczy zawartości 2">
            <a:extLst>
              <a:ext uri="{FF2B5EF4-FFF2-40B4-BE49-F238E27FC236}">
                <a16:creationId xmlns:a16="http://schemas.microsoft.com/office/drawing/2014/main" id="{004D80E4-CD2E-275A-4D53-766A5684A88F}"/>
              </a:ext>
            </a:extLst>
          </p:cNvPr>
          <p:cNvSpPr>
            <a:spLocks noGrp="1"/>
          </p:cNvSpPr>
          <p:nvPr>
            <p:ph idx="1"/>
          </p:nvPr>
        </p:nvSpPr>
        <p:spPr/>
        <p:txBody>
          <a:bodyPr/>
          <a:lstStyle/>
          <a:p>
            <a:r>
              <a:rPr lang="pl-PL" sz="1800" u="none" strike="noStrike" dirty="0">
                <a:solidFill>
                  <a:srgbClr val="000084"/>
                </a:solidFill>
                <a:effectLst/>
                <a:latin typeface="Minion Pro"/>
                <a:ea typeface="Minion Pro"/>
                <a:cs typeface="Minion Pro"/>
                <a:hlinkClick r:id="rId2"/>
              </a:rPr>
              <a:t>Wykres 1</a:t>
            </a:r>
            <a:r>
              <a:rPr lang="pl-PL" sz="1800" dirty="0">
                <a:effectLst/>
                <a:latin typeface="Minion Pro"/>
                <a:ea typeface="Minion Pro"/>
                <a:cs typeface="Minion Pro"/>
              </a:rPr>
              <a:t> przedstawia trendy w stosowaniu </a:t>
            </a:r>
            <a:r>
              <a:rPr lang="pl-PL" sz="1800" i="1" dirty="0" err="1">
                <a:effectLst/>
                <a:latin typeface="Minion Pro"/>
                <a:ea typeface="Minion Pro"/>
                <a:cs typeface="Minion Pro"/>
              </a:rPr>
              <a:t>forvaringu</a:t>
            </a:r>
            <a:r>
              <a:rPr lang="pl-PL" sz="1800" i="1" dirty="0">
                <a:effectLst/>
                <a:latin typeface="Minion Pro"/>
                <a:ea typeface="Minion Pro"/>
                <a:cs typeface="Minion Pro"/>
              </a:rPr>
              <a:t> </a:t>
            </a:r>
            <a:r>
              <a:rPr lang="pl-PL" sz="1800" dirty="0">
                <a:effectLst/>
                <a:latin typeface="Minion Pro"/>
                <a:ea typeface="Minion Pro"/>
                <a:cs typeface="Minion Pro"/>
              </a:rPr>
              <a:t>w Norwegii w latach </a:t>
            </a:r>
            <a:r>
              <a:rPr lang="pl-PL" sz="1800" dirty="0">
                <a:effectLst/>
                <a:latin typeface="Arial" panose="020B0604020202020204" pitchFamily="34" charset="0"/>
                <a:ea typeface="Minion Pro"/>
                <a:cs typeface="Minion Pro"/>
              </a:rPr>
              <a:t>2002-2021</a:t>
            </a:r>
            <a:r>
              <a:rPr lang="pl-PL" sz="1800" dirty="0">
                <a:effectLst/>
                <a:latin typeface="Minion Pro"/>
                <a:ea typeface="Minion Pro"/>
                <a:cs typeface="Minion Pro"/>
              </a:rPr>
              <a:t>. Roczna liczba nakazów sądowych utrzymuje się na dość stabilnym poziomie od 15 do 20. Jednak w ciągu ostatnich 10 lat dzienna liczba więźniów przebywających w areszcie prewencyjnym prawie się podwoiła z poziomu 80 do 130. Szczegółowe analizy za lata </a:t>
            </a:r>
            <a:r>
              <a:rPr lang="pl-PL" sz="1800" dirty="0">
                <a:effectLst/>
                <a:latin typeface="Arial" panose="020B0604020202020204" pitchFamily="34" charset="0"/>
                <a:ea typeface="Minion Pro"/>
                <a:cs typeface="Minion Pro"/>
              </a:rPr>
              <a:t>2002-2013 </a:t>
            </a:r>
            <a:r>
              <a:rPr lang="pl-PL" sz="1800" dirty="0">
                <a:effectLst/>
                <a:latin typeface="Minion Pro"/>
                <a:ea typeface="Minion Pro"/>
                <a:cs typeface="Minion Pro"/>
              </a:rPr>
              <a:t>pokazują, że połowa nakazów dotyczyła </a:t>
            </a:r>
            <a:r>
              <a:rPr lang="pl-PL" sz="1800" dirty="0">
                <a:effectLst/>
                <a:latin typeface="Times New Roman" panose="02020603050405020304" pitchFamily="18" charset="0"/>
                <a:ea typeface="Minion Pro"/>
                <a:cs typeface="Minion Pro"/>
              </a:rPr>
              <a:t>przestępstw</a:t>
            </a:r>
            <a:r>
              <a:rPr lang="pl-PL" sz="1800" dirty="0">
                <a:effectLst/>
                <a:latin typeface="Minion Pro"/>
                <a:ea typeface="Minion Pro"/>
                <a:cs typeface="Minion Pro"/>
              </a:rPr>
              <a:t> seksualnych (49%); zabójstwo i usiłowanie zabójstwa stanowią około jednej czwartej, podczas gdy reszta została podzielona między napaść (15%), rabunek (5%), podpalenie (6%) i inne </a:t>
            </a:r>
          </a:p>
          <a:p>
            <a:r>
              <a:rPr lang="pl-PL" sz="1800" dirty="0">
                <a:effectLst/>
                <a:latin typeface="Minion Pro"/>
                <a:ea typeface="Minion Pro"/>
                <a:cs typeface="Minion Pro"/>
              </a:rPr>
              <a:t>W ciągu ostatnich 10 lat (</a:t>
            </a:r>
            <a:r>
              <a:rPr lang="pl-PL" sz="1800" dirty="0">
                <a:effectLst/>
                <a:latin typeface="Arial" panose="020B0604020202020204" pitchFamily="34" charset="0"/>
                <a:ea typeface="Minion Pro"/>
                <a:cs typeface="Minion Pro"/>
              </a:rPr>
              <a:t>2012-2022</a:t>
            </a:r>
            <a:r>
              <a:rPr lang="pl-PL" sz="1800" dirty="0">
                <a:effectLst/>
                <a:latin typeface="Minion Pro"/>
                <a:ea typeface="Minion Pro"/>
                <a:cs typeface="Minion Pro"/>
              </a:rPr>
              <a:t>) sądy nakładały średnio 17,2 nakazów aresztowania, podczas gdy dzienna liczba osadzonych w aresztach prewencyjnych wynosiła 101,2. </a:t>
            </a:r>
          </a:p>
          <a:p>
            <a:r>
              <a:rPr lang="pl-PL" sz="1800" dirty="0">
                <a:effectLst/>
                <a:latin typeface="Minion Pro"/>
                <a:ea typeface="Minion Pro"/>
                <a:cs typeface="Minion Pro"/>
              </a:rPr>
              <a:t>Odpowiednie liczby w latach </a:t>
            </a:r>
            <a:r>
              <a:rPr lang="pl-PL" sz="1800" dirty="0">
                <a:effectLst/>
                <a:latin typeface="Arial" panose="020B0604020202020204" pitchFamily="34" charset="0"/>
                <a:ea typeface="Minion Pro"/>
                <a:cs typeface="Minion Pro"/>
              </a:rPr>
              <a:t>2002-2011 </a:t>
            </a:r>
            <a:r>
              <a:rPr lang="pl-PL" sz="1800" dirty="0">
                <a:effectLst/>
                <a:latin typeface="Minion Pro"/>
                <a:ea typeface="Minion Pro"/>
                <a:cs typeface="Minion Pro"/>
              </a:rPr>
              <a:t>wynosiły 14,4 i 69,3.</a:t>
            </a:r>
          </a:p>
          <a:p>
            <a:endParaRPr lang="pl-PL" dirty="0"/>
          </a:p>
        </p:txBody>
      </p:sp>
    </p:spTree>
    <p:extLst>
      <p:ext uri="{BB962C8B-B14F-4D97-AF65-F5344CB8AC3E}">
        <p14:creationId xmlns:p14="http://schemas.microsoft.com/office/powerpoint/2010/main" val="390851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A299AD-0FCC-4489-CA4B-9B386485493D}"/>
              </a:ext>
            </a:extLst>
          </p:cNvPr>
          <p:cNvSpPr>
            <a:spLocks noGrp="1"/>
          </p:cNvSpPr>
          <p:nvPr>
            <p:ph type="title"/>
          </p:nvPr>
        </p:nvSpPr>
        <p:spPr/>
        <p:txBody>
          <a:bodyPr/>
          <a:lstStyle/>
          <a:p>
            <a:r>
              <a:rPr lang="pl-PL" dirty="0"/>
              <a:t>Norwegia tendencja detencji w ostatnich latach</a:t>
            </a:r>
          </a:p>
        </p:txBody>
      </p:sp>
      <p:pic>
        <p:nvPicPr>
          <p:cNvPr id="7" name="Symbol zastępczy zawartości 6">
            <a:extLst>
              <a:ext uri="{FF2B5EF4-FFF2-40B4-BE49-F238E27FC236}">
                <a16:creationId xmlns:a16="http://schemas.microsoft.com/office/drawing/2014/main" id="{C466B56C-60F2-262E-1BA2-B62A169B11EE}"/>
              </a:ext>
            </a:extLst>
          </p:cNvPr>
          <p:cNvPicPr>
            <a:picLocks noGrp="1" noChangeAspect="1"/>
          </p:cNvPicPr>
          <p:nvPr>
            <p:ph idx="1"/>
          </p:nvPr>
        </p:nvPicPr>
        <p:blipFill>
          <a:blip r:embed="rId2"/>
          <a:stretch>
            <a:fillRect/>
          </a:stretch>
        </p:blipFill>
        <p:spPr>
          <a:xfrm>
            <a:off x="3653419" y="2570308"/>
            <a:ext cx="4945487" cy="2836572"/>
          </a:xfrm>
        </p:spPr>
      </p:pic>
    </p:spTree>
    <p:extLst>
      <p:ext uri="{BB962C8B-B14F-4D97-AF65-F5344CB8AC3E}">
        <p14:creationId xmlns:p14="http://schemas.microsoft.com/office/powerpoint/2010/main" val="3449064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61DE8C-B1E8-1164-EFDF-632D37D9C82A}"/>
              </a:ext>
            </a:extLst>
          </p:cNvPr>
          <p:cNvSpPr>
            <a:spLocks noGrp="1"/>
          </p:cNvSpPr>
          <p:nvPr>
            <p:ph type="title"/>
          </p:nvPr>
        </p:nvSpPr>
        <p:spPr/>
        <p:txBody>
          <a:bodyPr/>
          <a:lstStyle/>
          <a:p>
            <a:r>
              <a:rPr lang="pl-PL" dirty="0"/>
              <a:t>Dania</a:t>
            </a:r>
          </a:p>
        </p:txBody>
      </p:sp>
      <p:sp>
        <p:nvSpPr>
          <p:cNvPr id="3" name="Symbol zastępczy zawartości 2">
            <a:extLst>
              <a:ext uri="{FF2B5EF4-FFF2-40B4-BE49-F238E27FC236}">
                <a16:creationId xmlns:a16="http://schemas.microsoft.com/office/drawing/2014/main" id="{A9E7CC3C-C636-C111-29AB-FD0DA8DE0712}"/>
              </a:ext>
            </a:extLst>
          </p:cNvPr>
          <p:cNvSpPr>
            <a:spLocks noGrp="1"/>
          </p:cNvSpPr>
          <p:nvPr>
            <p:ph idx="1"/>
          </p:nvPr>
        </p:nvSpPr>
        <p:spPr/>
        <p:txBody>
          <a:bodyPr/>
          <a:lstStyle/>
          <a:p>
            <a:r>
              <a:rPr lang="pl-PL" dirty="0" err="1"/>
              <a:t>Forvaring</a:t>
            </a:r>
            <a:r>
              <a:rPr lang="pl-PL" dirty="0"/>
              <a:t>, zgodnie z definicją zawartą w art. 70 kodeksu karnego, jest nieokreśloną sankcją dla sprawców przemocy wysokiego ryzyka. Jest on klasyfikowany jako "środek" (</a:t>
            </a:r>
            <a:r>
              <a:rPr lang="pl-PL" dirty="0" err="1"/>
              <a:t>foranstaltning</a:t>
            </a:r>
            <a:r>
              <a:rPr lang="pl-PL" dirty="0"/>
              <a:t>), a nie jako kara, która może być nakładana zarówno na przestępców odpowiedzialnych, jak i nieodpowiedzialnych. Przesłanki określone w prawie rozróżniają przestępstwa z użyciem przemocy i przestępstwa seksualne. W obu przypadkach kryteria dzielą się na trzy części: związane z (1) powagą przestępstwa, (2) ryzykiem ponownego popełnienia przestępstwa i (3) wymogiem konieczności.</a:t>
            </a:r>
          </a:p>
        </p:txBody>
      </p:sp>
    </p:spTree>
    <p:extLst>
      <p:ext uri="{BB962C8B-B14F-4D97-AF65-F5344CB8AC3E}">
        <p14:creationId xmlns:p14="http://schemas.microsoft.com/office/powerpoint/2010/main" val="42185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FE1D3C-6771-C8BF-70A4-604B83EF454C}"/>
              </a:ext>
            </a:extLst>
          </p:cNvPr>
          <p:cNvSpPr>
            <a:spLocks noGrp="1"/>
          </p:cNvSpPr>
          <p:nvPr>
            <p:ph type="title"/>
          </p:nvPr>
        </p:nvSpPr>
        <p:spPr/>
        <p:txBody>
          <a:bodyPr/>
          <a:lstStyle/>
          <a:p>
            <a:r>
              <a:rPr lang="pl-PL" dirty="0"/>
              <a:t>Detencja w Danii</a:t>
            </a:r>
          </a:p>
        </p:txBody>
      </p:sp>
      <p:pic>
        <p:nvPicPr>
          <p:cNvPr id="5" name="Symbol zastępczy zawartości 4">
            <a:extLst>
              <a:ext uri="{FF2B5EF4-FFF2-40B4-BE49-F238E27FC236}">
                <a16:creationId xmlns:a16="http://schemas.microsoft.com/office/drawing/2014/main" id="{04B1DE45-E5EC-67FF-84F3-3EC41C4BDBF5}"/>
              </a:ext>
            </a:extLst>
          </p:cNvPr>
          <p:cNvPicPr>
            <a:picLocks noGrp="1" noChangeAspect="1"/>
          </p:cNvPicPr>
          <p:nvPr>
            <p:ph idx="1"/>
          </p:nvPr>
        </p:nvPicPr>
        <p:blipFill>
          <a:blip r:embed="rId2"/>
          <a:stretch>
            <a:fillRect/>
          </a:stretch>
        </p:blipFill>
        <p:spPr>
          <a:xfrm>
            <a:off x="3039432" y="2262188"/>
            <a:ext cx="5475762" cy="3062589"/>
          </a:xfrm>
        </p:spPr>
      </p:pic>
    </p:spTree>
    <p:extLst>
      <p:ext uri="{BB962C8B-B14F-4D97-AF65-F5344CB8AC3E}">
        <p14:creationId xmlns:p14="http://schemas.microsoft.com/office/powerpoint/2010/main" val="205831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FE80D1-CAB6-D511-5A60-48F2DC764ADC}"/>
              </a:ext>
            </a:extLst>
          </p:cNvPr>
          <p:cNvSpPr>
            <a:spLocks noGrp="1"/>
          </p:cNvSpPr>
          <p:nvPr>
            <p:ph type="title"/>
          </p:nvPr>
        </p:nvSpPr>
        <p:spPr/>
        <p:txBody>
          <a:bodyPr/>
          <a:lstStyle/>
          <a:p>
            <a:r>
              <a:rPr lang="pl-PL" dirty="0"/>
              <a:t>Ilość orzeczonych środków zabezpieczających (pik)</a:t>
            </a:r>
          </a:p>
        </p:txBody>
      </p:sp>
      <p:pic>
        <p:nvPicPr>
          <p:cNvPr id="4" name="Symbol zastępczy zawartości 3">
            <a:extLst>
              <a:ext uri="{FF2B5EF4-FFF2-40B4-BE49-F238E27FC236}">
                <a16:creationId xmlns:a16="http://schemas.microsoft.com/office/drawing/2014/main" id="{12005D85-EFCC-528D-A3B6-5ACE833CD13E}"/>
              </a:ext>
            </a:extLst>
          </p:cNvPr>
          <p:cNvPicPr>
            <a:picLocks noGrp="1" noChangeAspect="1"/>
          </p:cNvPicPr>
          <p:nvPr>
            <p:ph idx="1"/>
          </p:nvPr>
        </p:nvPicPr>
        <p:blipFill>
          <a:blip r:embed="rId2"/>
          <a:stretch>
            <a:fillRect/>
          </a:stretch>
        </p:blipFill>
        <p:spPr>
          <a:xfrm>
            <a:off x="1913965" y="2445959"/>
            <a:ext cx="7123038" cy="2608673"/>
          </a:xfrm>
          <a:prstGeom prst="rect">
            <a:avLst/>
          </a:prstGeom>
        </p:spPr>
      </p:pic>
    </p:spTree>
    <p:extLst>
      <p:ext uri="{BB962C8B-B14F-4D97-AF65-F5344CB8AC3E}">
        <p14:creationId xmlns:p14="http://schemas.microsoft.com/office/powerpoint/2010/main" val="384609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2D6F77-F201-20CC-B1F7-3F1BA9673EDF}"/>
              </a:ext>
            </a:extLst>
          </p:cNvPr>
          <p:cNvSpPr>
            <a:spLocks noGrp="1"/>
          </p:cNvSpPr>
          <p:nvPr>
            <p:ph type="title"/>
          </p:nvPr>
        </p:nvSpPr>
        <p:spPr/>
        <p:txBody>
          <a:bodyPr/>
          <a:lstStyle/>
          <a:p>
            <a:r>
              <a:rPr lang="pl-PL" dirty="0"/>
              <a:t>Detencja cywilna</a:t>
            </a:r>
          </a:p>
        </p:txBody>
      </p:sp>
      <p:sp>
        <p:nvSpPr>
          <p:cNvPr id="3" name="Symbol zastępczy zawartości 2">
            <a:extLst>
              <a:ext uri="{FF2B5EF4-FFF2-40B4-BE49-F238E27FC236}">
                <a16:creationId xmlns:a16="http://schemas.microsoft.com/office/drawing/2014/main" id="{CFB52594-5CF9-954B-7794-2F8E435225F5}"/>
              </a:ext>
            </a:extLst>
          </p:cNvPr>
          <p:cNvSpPr>
            <a:spLocks noGrp="1"/>
          </p:cNvSpPr>
          <p:nvPr>
            <p:ph idx="1"/>
          </p:nvPr>
        </p:nvSpPr>
        <p:spPr/>
        <p:txBody>
          <a:bodyPr/>
          <a:lstStyle/>
          <a:p>
            <a:r>
              <a:rPr lang="pl-PL" sz="3600" dirty="0"/>
              <a:t>Środki stosowane wobec sprawców stwarzających zagrożenie dla siebie lub porządku prawnego na podstawie norm prawa cywilnego w celu leczniczym, tudzież zabezpieczenia porządku prawnego</a:t>
            </a:r>
            <a:r>
              <a:rPr lang="pl-PL" dirty="0"/>
              <a:t>.</a:t>
            </a:r>
          </a:p>
        </p:txBody>
      </p:sp>
    </p:spTree>
    <p:extLst>
      <p:ext uri="{BB962C8B-B14F-4D97-AF65-F5344CB8AC3E}">
        <p14:creationId xmlns:p14="http://schemas.microsoft.com/office/powerpoint/2010/main" val="2019807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70B8A6-4354-398B-27FF-2E819DEDA598}"/>
              </a:ext>
            </a:extLst>
          </p:cNvPr>
          <p:cNvSpPr>
            <a:spLocks noGrp="1"/>
          </p:cNvSpPr>
          <p:nvPr>
            <p:ph type="title"/>
          </p:nvPr>
        </p:nvSpPr>
        <p:spPr/>
        <p:txBody>
          <a:bodyPr>
            <a:normAutofit/>
          </a:bodyPr>
          <a:lstStyle/>
          <a:p>
            <a:r>
              <a:rPr lang="pl-PL" sz="3200" i="1" dirty="0" err="1">
                <a:solidFill>
                  <a:srgbClr val="000000"/>
                </a:solidFill>
                <a:effectLst/>
                <a:latin typeface="Times New Roman" panose="02020603050405020304" pitchFamily="18" charset="0"/>
                <a:ea typeface="Times New Roman" panose="02020603050405020304" pitchFamily="18" charset="0"/>
              </a:rPr>
              <a:t>Kadusic</a:t>
            </a:r>
            <a:r>
              <a:rPr lang="pl-PL" sz="3200" i="1" dirty="0">
                <a:solidFill>
                  <a:srgbClr val="000000"/>
                </a:solidFill>
                <a:effectLst/>
                <a:latin typeface="Times New Roman" panose="02020603050405020304" pitchFamily="18" charset="0"/>
                <a:ea typeface="Times New Roman" panose="02020603050405020304" pitchFamily="18" charset="0"/>
              </a:rPr>
              <a:t> przeciwko Szwajcarii</a:t>
            </a:r>
            <a:br>
              <a:rPr lang="pl-PL" sz="3200" i="1" dirty="0">
                <a:solidFill>
                  <a:srgbClr val="000000"/>
                </a:solidFill>
                <a:effectLst/>
                <a:latin typeface="Times New Roman" panose="02020603050405020304" pitchFamily="18" charset="0"/>
                <a:ea typeface="Times New Roman" panose="02020603050405020304" pitchFamily="18" charset="0"/>
              </a:rPr>
            </a:br>
            <a:r>
              <a:rPr lang="pl-PL" sz="3200" dirty="0">
                <a:solidFill>
                  <a:srgbClr val="000000"/>
                </a:solidFill>
                <a:effectLst/>
                <a:latin typeface="Times New Roman" panose="02020603050405020304" pitchFamily="18" charset="0"/>
                <a:ea typeface="Times New Roman" panose="02020603050405020304" pitchFamily="18" charset="0"/>
              </a:rPr>
              <a:t> - wyrok ETPC z dnia 9 stycznia 2018 r., skarga nr </a:t>
            </a:r>
            <a:r>
              <a:rPr lang="pl-PL" sz="3200" dirty="0">
                <a:solidFill>
                  <a:srgbClr val="1B1B1B"/>
                </a:solidFill>
                <a:effectLst/>
                <a:latin typeface="Times New Roman" panose="02020603050405020304" pitchFamily="18" charset="0"/>
                <a:ea typeface="Times New Roman" panose="02020603050405020304" pitchFamily="18" charset="0"/>
              </a:rPr>
              <a:t>43977/13</a:t>
            </a:r>
            <a:r>
              <a:rPr lang="pl-PL" sz="3200" dirty="0">
                <a:solidFill>
                  <a:srgbClr val="000000"/>
                </a:solidFill>
                <a:effectLst/>
                <a:latin typeface="Times New Roman" panose="02020603050405020304" pitchFamily="18" charset="0"/>
                <a:ea typeface="Times New Roman" panose="02020603050405020304" pitchFamily="18" charset="0"/>
              </a:rPr>
              <a:t>.</a:t>
            </a:r>
            <a:br>
              <a:rPr lang="pl-PL" sz="3200" dirty="0">
                <a:effectLst/>
                <a:latin typeface="Times New Roman" panose="02020603050405020304" pitchFamily="18" charset="0"/>
                <a:ea typeface="Times New Roman" panose="02020603050405020304" pitchFamily="18" charset="0"/>
              </a:rPr>
            </a:br>
            <a:endParaRPr lang="pl-PL" sz="3200" dirty="0"/>
          </a:p>
        </p:txBody>
      </p:sp>
      <p:sp>
        <p:nvSpPr>
          <p:cNvPr id="3" name="Symbol zastępczy zawartości 2">
            <a:extLst>
              <a:ext uri="{FF2B5EF4-FFF2-40B4-BE49-F238E27FC236}">
                <a16:creationId xmlns:a16="http://schemas.microsoft.com/office/drawing/2014/main" id="{758A3EAB-0F3F-43A1-EDF9-5C687F2EBF5B}"/>
              </a:ext>
            </a:extLst>
          </p:cNvPr>
          <p:cNvSpPr>
            <a:spLocks noGrp="1"/>
          </p:cNvSpPr>
          <p:nvPr>
            <p:ph idx="1"/>
          </p:nvPr>
        </p:nvSpPr>
        <p:spPr/>
        <p:txBody>
          <a:bodyPr>
            <a:normAutofit fontScale="85000" lnSpcReduction="10000"/>
          </a:bodyPr>
          <a:lstStyle/>
          <a:p>
            <a:pPr>
              <a:lnSpc>
                <a:spcPct val="115000"/>
              </a:lnSpc>
              <a:spcBef>
                <a:spcPts val="125"/>
              </a:spcBef>
              <a:spcAft>
                <a:spcPts val="1000"/>
              </a:spcAft>
            </a:pPr>
            <a:r>
              <a:rPr lang="pl-PL" sz="1800" dirty="0">
                <a:solidFill>
                  <a:srgbClr val="000000"/>
                </a:solidFill>
                <a:effectLst/>
                <a:latin typeface="Times New Roman" panose="02020603050405020304" pitchFamily="18" charset="0"/>
                <a:ea typeface="Times New Roman" panose="02020603050405020304" pitchFamily="18" charset="0"/>
              </a:rPr>
              <a:t>Europejski Trybunał Praw Człowieka w wyroku z 9 stycznia 2018 r. uznał, że zastosowanie względem osadzonego środka terapeutycznego, wskutek którego skarżący pozostał pozbawiony wolności już po odbyciu kary pozbawienia wolności, stanowiło naruszenie prawa do wolności osobistej.</a:t>
            </a:r>
            <a:endParaRPr lang="pl-PL" sz="1800" dirty="0">
              <a:effectLst/>
              <a:latin typeface="Times New Roman" panose="02020603050405020304" pitchFamily="18" charset="0"/>
              <a:ea typeface="Times New Roman" panose="02020603050405020304" pitchFamily="18" charset="0"/>
            </a:endParaRPr>
          </a:p>
          <a:p>
            <a:pPr>
              <a:lnSpc>
                <a:spcPct val="115000"/>
              </a:lnSpc>
              <a:spcBef>
                <a:spcPts val="125"/>
              </a:spcBef>
              <a:spcAft>
                <a:spcPts val="1000"/>
              </a:spcAft>
            </a:pPr>
            <a:r>
              <a:rPr lang="pl-PL" sz="1800" dirty="0">
                <a:solidFill>
                  <a:srgbClr val="000000"/>
                </a:solidFill>
                <a:effectLst/>
                <a:latin typeface="Times New Roman" panose="02020603050405020304" pitchFamily="18" charset="0"/>
                <a:ea typeface="Times New Roman" panose="02020603050405020304" pitchFamily="18" charset="0"/>
              </a:rPr>
              <a:t>Skargę do Trybunału wniósł obywatel Szwajcarii, który w 2005 r. został skazany na karę 8 lat pozbawienia wolności. Z badań przeprowadzonych w czasie pobytu w zakładzie karnym oraz z opinii lekarzy psychiatrów sporządzonych w 2008 r. i 2010 r. wynikało, iż skarżący cierpiał na zaburzenia paranoidalne i narcystyczne, nie miał zdolności do empatii oraz odmawiał zmiany postawy względem popełnionych przez siebie czynów, co dawało negatywną prognozę kryminologiczną i wskazywało na wysokie prawdopodobieństwo powrotu skarżącego do przestępstwa po opuszczeniu murów więzienia. W 2012 r., na podstawie sporządzonych opinii psychiatrycznych, sąd szwajcarski zastosował względem skarżącego środek izolacyjny w postaci leczenia zamkniętego, co przedłużyło pozbawienie skarżącego wolności poza okres przewidziany w pierwotnym wyroku skazującym. </a:t>
            </a:r>
          </a:p>
          <a:p>
            <a:pPr>
              <a:lnSpc>
                <a:spcPct val="115000"/>
              </a:lnSpc>
              <a:spcBef>
                <a:spcPts val="125"/>
              </a:spcBef>
              <a:spcAft>
                <a:spcPts val="1000"/>
              </a:spcAft>
            </a:pPr>
            <a:r>
              <a:rPr lang="pl-PL" sz="1800" dirty="0">
                <a:solidFill>
                  <a:srgbClr val="000000"/>
                </a:solidFill>
                <a:effectLst/>
                <a:latin typeface="Times New Roman" panose="02020603050405020304" pitchFamily="18" charset="0"/>
                <a:ea typeface="Times New Roman" panose="02020603050405020304" pitchFamily="18" charset="0"/>
              </a:rPr>
              <a:t>Trybunał zgodził się ze skarżącym w zakresie zarzutów dotyczących prawa do wolności osobistej i potwierdził naruszenie </a:t>
            </a:r>
            <a:r>
              <a:rPr lang="pl-PL" sz="1800" dirty="0">
                <a:solidFill>
                  <a:srgbClr val="1B1B1B"/>
                </a:solidFill>
                <a:effectLst/>
                <a:latin typeface="Times New Roman" panose="02020603050405020304" pitchFamily="18" charset="0"/>
                <a:ea typeface="Times New Roman" panose="02020603050405020304" pitchFamily="18" charset="0"/>
              </a:rPr>
              <a:t>art. 5 ust. 1</a:t>
            </a:r>
            <a:r>
              <a:rPr lang="pl-PL" sz="1800" dirty="0">
                <a:solidFill>
                  <a:srgbClr val="000000"/>
                </a:solidFill>
                <a:effectLst/>
                <a:latin typeface="Times New Roman" panose="02020603050405020304" pitchFamily="18" charset="0"/>
                <a:ea typeface="Times New Roman" panose="02020603050405020304" pitchFamily="18" charset="0"/>
              </a:rPr>
              <a:t> Konwencji.</a:t>
            </a:r>
            <a:endParaRPr lang="pl-PL" sz="1800" dirty="0">
              <a:effectLst/>
              <a:latin typeface="Times New Roman" panose="02020603050405020304" pitchFamily="18" charset="0"/>
              <a:ea typeface="Times New Roman" panose="02020603050405020304" pitchFamily="18" charset="0"/>
            </a:endParaRPr>
          </a:p>
          <a:p>
            <a:endParaRPr lang="pl-PL" dirty="0"/>
          </a:p>
        </p:txBody>
      </p:sp>
    </p:spTree>
    <p:extLst>
      <p:ext uri="{BB962C8B-B14F-4D97-AF65-F5344CB8AC3E}">
        <p14:creationId xmlns:p14="http://schemas.microsoft.com/office/powerpoint/2010/main" val="573331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465152-D1BC-4FE8-567F-584E4C2495D9}"/>
              </a:ext>
            </a:extLst>
          </p:cNvPr>
          <p:cNvSpPr>
            <a:spLocks noGrp="1"/>
          </p:cNvSpPr>
          <p:nvPr>
            <p:ph type="title"/>
          </p:nvPr>
        </p:nvSpPr>
        <p:spPr/>
        <p:txBody>
          <a:bodyPr/>
          <a:lstStyle/>
          <a:p>
            <a:r>
              <a:rPr lang="pl-PL" dirty="0"/>
              <a:t>Obowiązując prawo – polski k.k.</a:t>
            </a:r>
          </a:p>
        </p:txBody>
      </p:sp>
      <p:sp>
        <p:nvSpPr>
          <p:cNvPr id="4" name="Rectangle 1">
            <a:extLst>
              <a:ext uri="{FF2B5EF4-FFF2-40B4-BE49-F238E27FC236}">
                <a16:creationId xmlns:a16="http://schemas.microsoft.com/office/drawing/2014/main" id="{444058DF-A0B6-6CE6-54D2-3ECE1124FA61}"/>
              </a:ext>
            </a:extLst>
          </p:cNvPr>
          <p:cNvSpPr>
            <a:spLocks noGrp="1" noChangeArrowheads="1"/>
          </p:cNvSpPr>
          <p:nvPr>
            <p:ph idx="1"/>
          </p:nvPr>
        </p:nvSpPr>
        <p:spPr bwMode="auto">
          <a:xfrm>
            <a:off x="1097280" y="2465152"/>
            <a:ext cx="10421251"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Art.  93a.  [Katalog środków zabezpieczających]</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1. </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Środkami zabezpieczającymi są:</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1) elektroniczna kontrola miejsca pobytu;</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2) terapia;</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3) terapia uzależnień;</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4) pobyt w zakładzie psychiatrycznym.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2. </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Jeżeli ustawa tak stanowi, tytułem środka zabezpieczającego można orzec nakaz i zakazy określone w art. 39 pkt 2-3.</a:t>
            </a:r>
            <a:endParaRPr kumimoji="0" lang="pl-PL" altLang="pl-PL"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Art.  93b.  [Zasady orzeczenia środka zabezpieczającego; uchylenie]</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1.  </a:t>
            </a: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Sąd może orzec środek zabezpieczający, gdy jest to konieczne, aby zapobiec ponownemu popełnieniu przez sprawcę czynu zabronionego,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 inne środki prawne określone w tym kodeksie lub orzeczone na podstawie innych ustaw nie są wystarczające.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Środek zabezpieczający, o którym mowa w art. 93a § 1 pkt 4, można orzec jedynie,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aby zapobiec ponownemu popełnieniu przez sprawcę czynu zabronionego o znacznej społecznej szkodliwości.</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2. </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Sąd uchyla środek zabezpieczający, gdy dalsze jego stosowanie nie jest już konieczne.</a:t>
            </a:r>
          </a:p>
        </p:txBody>
      </p:sp>
    </p:spTree>
    <p:extLst>
      <p:ext uri="{BB962C8B-B14F-4D97-AF65-F5344CB8AC3E}">
        <p14:creationId xmlns:p14="http://schemas.microsoft.com/office/powerpoint/2010/main" val="108777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465152-D1BC-4FE8-567F-584E4C2495D9}"/>
              </a:ext>
            </a:extLst>
          </p:cNvPr>
          <p:cNvSpPr>
            <a:spLocks noGrp="1"/>
          </p:cNvSpPr>
          <p:nvPr>
            <p:ph type="title"/>
          </p:nvPr>
        </p:nvSpPr>
        <p:spPr/>
        <p:txBody>
          <a:bodyPr/>
          <a:lstStyle/>
          <a:p>
            <a:r>
              <a:rPr lang="pl-PL" dirty="0"/>
              <a:t>Obowiązując prawo k.k.</a:t>
            </a:r>
          </a:p>
        </p:txBody>
      </p:sp>
      <p:sp>
        <p:nvSpPr>
          <p:cNvPr id="4" name="Rectangle 1">
            <a:extLst>
              <a:ext uri="{FF2B5EF4-FFF2-40B4-BE49-F238E27FC236}">
                <a16:creationId xmlns:a16="http://schemas.microsoft.com/office/drawing/2014/main" id="{444058DF-A0B6-6CE6-54D2-3ECE1124FA61}"/>
              </a:ext>
            </a:extLst>
          </p:cNvPr>
          <p:cNvSpPr>
            <a:spLocks noGrp="1" noChangeArrowheads="1"/>
          </p:cNvSpPr>
          <p:nvPr>
            <p:ph idx="1"/>
          </p:nvPr>
        </p:nvSpPr>
        <p:spPr bwMode="auto">
          <a:xfrm>
            <a:off x="1097280" y="2095820"/>
            <a:ext cx="10981532"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3. </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Środek zabezpieczający i sposób jego wykonywania powinien być odpowiedni do stopnia społecznej szkodliwości czynu zabronionego,</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który sprawca może popełnić, oraz prawdopodobieństwa jego popełnienia, a także uwzględniać potrzeby i postępy w terapii lub terapii uzależnień.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Sąd może zmienić orzeczony wobec sprawcy środek zabezpieczający lub sposób jego wykonywania,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jeżeli poprzednio orzeczony środek stał się nieodpowiedni lub jego wykonywanie nie jest możliwe.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4. </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Wobec tego samego sprawcy można orzec więcej niż jeden środek zabezpieczający;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przepisy § 1 i 3 stosuje się, biorąc pod uwagę wszystkie orzekane środki zabezpieczające.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  5. </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Sąd orzeka pobyt w zakładzie psychiatrycznym tylko wtedy, gdy ustawa tak stanowi.</a:t>
            </a:r>
            <a:endParaRPr kumimoji="0" lang="pl-PL" altLang="pl-PL"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Art.  93c.  [Wymogi podmiotowe przy orzeczeniu środka zabezpieczającego]</a:t>
            </a:r>
            <a:endPar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Środki zabezpieczające można orzec wobec sprawcy:</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1) co do którego umorzono postępowanie o czyn zabroniony popełniony w stanie niepoczytalności określonej w art. 31 § 1;</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2) w razie skazania za przestępstwo popełnione w stanie ograniczonej poczytalności określonej w art. 31 § 2;</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3)   w razie skazania za przestępstwo określone w art. 148, art. 156, art. 197, art. 198, art. 199 § 2 lub art. 200 § 1, 3 lub 4,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popełnione w związku z zaburzeniem preferencji seksualnych;</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4) w razie skazania na karę pozbawienia wolności bez warunkowego jej zawieszenia za umyślne przestępstwo określone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w rozdziale XIX, XXIII, XXV lub XXVI, popełnione w związku z zaburzeniem osobowości o takim charakterze lub nasileniu,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że zachodzi co najmniej wysokie prawdopodobieństwo popełnienia czynu zabronionego z użyciem przemocy lub groźbą jej użycia;</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5) w razie skazania za przestępstwo popełnione w związku z uzależnieniem od alkoholu, środka odurzającego lub innego podobnie działającego środka.</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942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Obowiązujące w Polsce prawo</a:t>
            </a:r>
          </a:p>
        </p:txBody>
      </p:sp>
      <p:sp>
        <p:nvSpPr>
          <p:cNvPr id="3" name="Symbol zastępczy zawartości 2"/>
          <p:cNvSpPr>
            <a:spLocks noGrp="1"/>
          </p:cNvSpPr>
          <p:nvPr>
            <p:ph idx="1"/>
          </p:nvPr>
        </p:nvSpPr>
        <p:spPr/>
        <p:txBody>
          <a:bodyPr>
            <a:normAutofit fontScale="62500" lnSpcReduction="20000"/>
          </a:bodyPr>
          <a:lstStyle/>
          <a:p>
            <a:r>
              <a:rPr lang="pl-PL" sz="3200" b="1" dirty="0"/>
              <a:t>USTAWA z dnia 22 listopada 2013 r. o postępowaniu wobec osób z zaburzeniami psychicznymi stwarzających zagrożenie życia, zdrowia lub wolności seksualnej innych osób. </a:t>
            </a:r>
          </a:p>
          <a:p>
            <a:r>
              <a:rPr lang="pl-PL" sz="3200" b="1" dirty="0"/>
              <a:t>Art. 14.</a:t>
            </a:r>
          </a:p>
          <a:p>
            <a:r>
              <a:rPr lang="pl-PL" dirty="0"/>
              <a:t>1. Sąd dokonując oceny, czy jest konieczne zastosowanie wobec osoby stwarzającej zagrożenie nadzoru prewencyjnego albo umieszczenie jej w Ośrodku, bierze pod uwagę całokształt okoliczności ustalonych w sprawie, a w szczególności uzyskane opinie biegłych, a także wyniki prowadzonego dotychczas postępowania terapeutycznego oraz możliwość efektywnego poddania się przez tę osobę postępowaniu terapeutycznemu na wolności.</a:t>
            </a:r>
          </a:p>
          <a:p>
            <a:r>
              <a:rPr lang="pl-PL" dirty="0"/>
              <a:t>2. Sąd orzeka o zastosowaniu wobec osoby stwarzającej zagrożenie nadzoru prewencyjnego, jeżeli charakter stwierdzonych zaburzeń psychicznych lub ich nasilenie wskazują, że zachodzi wysokie prawdopodobieństwo popełnienia przez tę osobę czynu zabronionego z użyciem przemocy lub groźbą jej użycia przeciwko życiu, zdrowiu lub wolności seksualnej, zagrożonego karą pozbawienia wolności, której górna granica wynosi co najmniej 10 lat.</a:t>
            </a:r>
          </a:p>
          <a:p>
            <a:r>
              <a:rPr lang="pl-PL" dirty="0"/>
              <a:t>3. Sąd orzeka o umieszczeniu w Ośrodku osoby stwarzającej zagrożenie, jeżeli charakter stwierdzonych zaburzeń psychicznych lub ich nasilenie wskazują, że jest to niezbędne ze względu na bardzo wysokie prawdopodobieństwo popełnienia czynu zabronionego z użyciem przemocy lub groźbą jej użycia przeciwko życiu, zdrowiu lub wolności seksualnej, zagrożonego karą pozbawienia wolności, której górna granica wynosi co najmniej 10 lat.</a:t>
            </a:r>
          </a:p>
          <a:p>
            <a:r>
              <a:rPr lang="pl-PL" dirty="0"/>
              <a:t>4. Nadzór prewencyjny i umieszczenie w Ośrodku orzeka się bez określenia terminu. </a:t>
            </a:r>
          </a:p>
        </p:txBody>
      </p:sp>
    </p:spTree>
    <p:extLst>
      <p:ext uri="{BB962C8B-B14F-4D97-AF65-F5344CB8AC3E}">
        <p14:creationId xmlns:p14="http://schemas.microsoft.com/office/powerpoint/2010/main" val="361748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A0DD05-EB58-1BEE-10C2-BD3FC89BD649}"/>
              </a:ext>
            </a:extLst>
          </p:cNvPr>
          <p:cNvSpPr>
            <a:spLocks noGrp="1"/>
          </p:cNvSpPr>
          <p:nvPr>
            <p:ph type="title"/>
          </p:nvPr>
        </p:nvSpPr>
        <p:spPr/>
        <p:txBody>
          <a:bodyPr/>
          <a:lstStyle/>
          <a:p>
            <a:r>
              <a:rPr lang="pl-PL" dirty="0"/>
              <a:t>TK KOZZD zgodny z Konstytucją</a:t>
            </a:r>
          </a:p>
        </p:txBody>
      </p:sp>
      <p:sp>
        <p:nvSpPr>
          <p:cNvPr id="3" name="Symbol zastępczy zawartości 2">
            <a:extLst>
              <a:ext uri="{FF2B5EF4-FFF2-40B4-BE49-F238E27FC236}">
                <a16:creationId xmlns:a16="http://schemas.microsoft.com/office/drawing/2014/main" id="{FBC566E7-9917-C501-D1CD-E93904822128}"/>
              </a:ext>
            </a:extLst>
          </p:cNvPr>
          <p:cNvSpPr>
            <a:spLocks noGrp="1"/>
          </p:cNvSpPr>
          <p:nvPr>
            <p:ph idx="1"/>
          </p:nvPr>
        </p:nvSpPr>
        <p:spPr/>
        <p:txBody>
          <a:bodyPr/>
          <a:lstStyle/>
          <a:p>
            <a:r>
              <a:rPr lang="pl-PL" sz="4000" dirty="0"/>
              <a:t>Wyrok TK z 23.11.2016 r., K 6/14, OTK-A 2016, poz. 98</a:t>
            </a:r>
            <a:r>
              <a:rPr lang="pl-PL" dirty="0"/>
              <a:t>.</a:t>
            </a:r>
          </a:p>
        </p:txBody>
      </p:sp>
    </p:spTree>
    <p:extLst>
      <p:ext uri="{BB962C8B-B14F-4D97-AF65-F5344CB8AC3E}">
        <p14:creationId xmlns:p14="http://schemas.microsoft.com/office/powerpoint/2010/main" val="1729742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B7CBA9-276A-7C97-BCD7-E358F1D53C76}"/>
              </a:ext>
            </a:extLst>
          </p:cNvPr>
          <p:cNvSpPr>
            <a:spLocks noGrp="1"/>
          </p:cNvSpPr>
          <p:nvPr>
            <p:ph type="title"/>
          </p:nvPr>
        </p:nvSpPr>
        <p:spPr/>
        <p:txBody>
          <a:bodyPr/>
          <a:lstStyle/>
          <a:p>
            <a:r>
              <a:rPr lang="pl-PL" dirty="0"/>
              <a:t>Bez widocznej poprawy…</a:t>
            </a:r>
          </a:p>
        </p:txBody>
      </p:sp>
      <p:sp>
        <p:nvSpPr>
          <p:cNvPr id="3" name="Symbol zastępczy zawartości 2">
            <a:extLst>
              <a:ext uri="{FF2B5EF4-FFF2-40B4-BE49-F238E27FC236}">
                <a16:creationId xmlns:a16="http://schemas.microsoft.com/office/drawing/2014/main" id="{FAAB52B6-7880-A812-FD51-8D4C415021BD}"/>
              </a:ext>
            </a:extLst>
          </p:cNvPr>
          <p:cNvSpPr>
            <a:spLocks noGrp="1"/>
          </p:cNvSpPr>
          <p:nvPr>
            <p:ph idx="1"/>
          </p:nvPr>
        </p:nvSpPr>
        <p:spPr/>
        <p:txBody>
          <a:bodyPr/>
          <a:lstStyle/>
          <a:p>
            <a:r>
              <a:rPr lang="pl-PL" dirty="0"/>
              <a:t>Rzecznik Praw Obywatelskich zwrócił uwagę, że już po wydaniu uchwały z 30 stycznia 2019 r., III CZP 75/18, zapadło kilka orzeczeń sądów powszechnych, zajmujących stanowisko odmienne od stanowiska Sądu Najwyższego. Przedstawił zaprezentowaną w tych orzeczeniach argumentację, która opierała się na założeniu, że priorytetowe znaczenie należy przypisać zapewnieniu ochrony dla potencjalnych ofiar przestępstwa, a nie ich sprawcy.</a:t>
            </a:r>
            <a:br>
              <a:rPr lang="pl-PL" dirty="0"/>
            </a:br>
            <a:br>
              <a:rPr lang="pl-PL" dirty="0"/>
            </a:br>
            <a:endParaRPr lang="pl-PL" dirty="0"/>
          </a:p>
        </p:txBody>
      </p:sp>
    </p:spTree>
    <p:extLst>
      <p:ext uri="{BB962C8B-B14F-4D97-AF65-F5344CB8AC3E}">
        <p14:creationId xmlns:p14="http://schemas.microsoft.com/office/powerpoint/2010/main" val="2767601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33D4F0-15CA-DABC-47C8-B1185E5652F0}"/>
              </a:ext>
            </a:extLst>
          </p:cNvPr>
          <p:cNvSpPr>
            <a:spLocks noGrp="1"/>
          </p:cNvSpPr>
          <p:nvPr>
            <p:ph type="title"/>
          </p:nvPr>
        </p:nvSpPr>
        <p:spPr/>
        <p:txBody>
          <a:bodyPr/>
          <a:lstStyle/>
          <a:p>
            <a:r>
              <a:rPr lang="pl-PL" dirty="0"/>
              <a:t>Ustawa o ochronie zdrowia psychicznego 1994 r.</a:t>
            </a:r>
          </a:p>
        </p:txBody>
      </p:sp>
      <p:sp>
        <p:nvSpPr>
          <p:cNvPr id="3" name="Symbol zastępczy zawartości 2">
            <a:extLst>
              <a:ext uri="{FF2B5EF4-FFF2-40B4-BE49-F238E27FC236}">
                <a16:creationId xmlns:a16="http://schemas.microsoft.com/office/drawing/2014/main" id="{C7763550-2D93-F678-D85A-06EB2274D77F}"/>
              </a:ext>
            </a:extLst>
          </p:cNvPr>
          <p:cNvSpPr>
            <a:spLocks noGrp="1"/>
          </p:cNvSpPr>
          <p:nvPr>
            <p:ph idx="1"/>
          </p:nvPr>
        </p:nvSpPr>
        <p:spPr/>
        <p:txBody>
          <a:bodyPr>
            <a:normAutofit fontScale="92500" lnSpcReduction="10000"/>
          </a:bodyPr>
          <a:lstStyle/>
          <a:p>
            <a:pPr algn="l"/>
            <a:r>
              <a:rPr lang="pl-PL" b="1" i="0" dirty="0">
                <a:solidFill>
                  <a:srgbClr val="333333"/>
                </a:solidFill>
                <a:effectLst/>
                <a:latin typeface="Open Sans" panose="020B0606030504020204" pitchFamily="34" charset="0"/>
              </a:rPr>
              <a:t>Art.  21.  [Obowiązek uzyskania zgody na badanie psychiatryczne]</a:t>
            </a:r>
          </a:p>
          <a:p>
            <a:pPr algn="l"/>
            <a:r>
              <a:rPr lang="pl-PL" b="0" i="0" dirty="0">
                <a:solidFill>
                  <a:srgbClr val="333333"/>
                </a:solidFill>
                <a:effectLst/>
                <a:latin typeface="Open Sans" panose="020B0606030504020204" pitchFamily="34" charset="0"/>
              </a:rPr>
              <a:t>1. Osoba, której zachowanie wskazuje na to, że z powodu zaburzeń psychicznych może zagrażać bezpośrednio własnemu życiu albo życiu lub zdrowiu innych osób, bądź nie jest zdolna do zaspokajania podstawowych potrzeb życiowych, może być poddana badaniu psychiatrycznemu również bez jej zgody, a osoba małoletnia lub ubezwłasnowolniona całkowicie - także bez zgody jej przedstawiciela ustawowego. W tym przypadku art. 18 ma zastosowanie.</a:t>
            </a:r>
          </a:p>
          <a:p>
            <a:pPr algn="l"/>
            <a:r>
              <a:rPr lang="pl-PL" b="0" i="0" dirty="0">
                <a:solidFill>
                  <a:srgbClr val="333333"/>
                </a:solidFill>
                <a:effectLst/>
                <a:latin typeface="Open Sans" panose="020B0606030504020204" pitchFamily="34" charset="0"/>
              </a:rPr>
              <a:t>2. Konieczność przeprowadzenia badania, o którym mowa w ust. 1, stwierdza lekarz psychiatra, a w razie niemożności uzyskania pomocy lekarza psychiatry - inny lekarz. Przed przystąpieniem do badania uprzedza się osobę badaną lub jej przedstawiciela ustawowego o przyczynach przeprowadzenia badania bez jej zgody.</a:t>
            </a:r>
          </a:p>
          <a:p>
            <a:endParaRPr lang="pl-PL" dirty="0"/>
          </a:p>
        </p:txBody>
      </p:sp>
    </p:spTree>
    <p:extLst>
      <p:ext uri="{BB962C8B-B14F-4D97-AF65-F5344CB8AC3E}">
        <p14:creationId xmlns:p14="http://schemas.microsoft.com/office/powerpoint/2010/main" val="65970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Inne regulacje </a:t>
            </a:r>
          </a:p>
        </p:txBody>
      </p:sp>
      <p:sp>
        <p:nvSpPr>
          <p:cNvPr id="3" name="Symbol zastępczy zawartości 2"/>
          <p:cNvSpPr>
            <a:spLocks noGrp="1"/>
          </p:cNvSpPr>
          <p:nvPr>
            <p:ph idx="1"/>
          </p:nvPr>
        </p:nvSpPr>
        <p:spPr/>
        <p:txBody>
          <a:bodyPr>
            <a:normAutofit/>
          </a:bodyPr>
          <a:lstStyle/>
          <a:p>
            <a:r>
              <a:rPr lang="pl-PL" dirty="0"/>
              <a:t>Przepisy ustawy z dnia 20 marca 2009 r. o bezpieczeństwie imprez masowych (Dz. U. 2015.2139), gdzie w art. 3 pkt. 5 wymienia się imprezę masową podwyższonego ryzyka – o zakwalifikowaniu do tej kategorii danej imprezy decyduje odpowiedni organ administracji państwowej – wojewoda. Wskazuje się, iż głównym kwantyfikatorem decydującym o zaliczeniu imprezy jako imprezy o podwyższonym ryzyku są względy prewencyjne, czyli takie, które miały miejsce na imprezie już przeprowadzonej, a które mogą się powtórzyć (wyrok NSA z dn. 17.10.2014, I OSK 2055/2014).</a:t>
            </a:r>
          </a:p>
          <a:p>
            <a:r>
              <a:rPr lang="pl-PL" dirty="0"/>
              <a:t>Sformalizowane metody oceny ryzyka są również charakterystyczne dla prawa bankowego – art. 9b ustawy z dnia 29 sierpnia 1997 r. – Prawo bankowe (Dz. U. 2016.1988 </a:t>
            </a:r>
            <a:r>
              <a:rPr lang="pl-PL" dirty="0" err="1"/>
              <a:t>t.j</a:t>
            </a:r>
            <a:r>
              <a:rPr lang="pl-PL" dirty="0"/>
              <a:t>.) mówi o systemie zarządzania ryzykiem.</a:t>
            </a:r>
          </a:p>
        </p:txBody>
      </p:sp>
    </p:spTree>
    <p:extLst>
      <p:ext uri="{BB962C8B-B14F-4D97-AF65-F5344CB8AC3E}">
        <p14:creationId xmlns:p14="http://schemas.microsoft.com/office/powerpoint/2010/main" val="177661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Inne regulacje </a:t>
            </a:r>
          </a:p>
        </p:txBody>
      </p:sp>
      <p:sp>
        <p:nvSpPr>
          <p:cNvPr id="3" name="Symbol zastępczy zawartości 2"/>
          <p:cNvSpPr>
            <a:spLocks noGrp="1"/>
          </p:cNvSpPr>
          <p:nvPr>
            <p:ph idx="1"/>
          </p:nvPr>
        </p:nvSpPr>
        <p:spPr/>
        <p:txBody>
          <a:bodyPr>
            <a:normAutofit fontScale="85000" lnSpcReduction="20000"/>
          </a:bodyPr>
          <a:lstStyle/>
          <a:p>
            <a:r>
              <a:rPr lang="pl-PL" dirty="0"/>
              <a:t>ustawa z dnia 6 czerwca 1997 r. – kodeks karny wykonawczy (Dz. U. 1997.90.557), która obliguje kuratorów sądowych do ustalania ryzyka powrotu do przestępstwa.</a:t>
            </a:r>
          </a:p>
          <a:p>
            <a:r>
              <a:rPr lang="pl-PL" dirty="0"/>
              <a:t>Art. 169b </a:t>
            </a:r>
            <a:r>
              <a:rPr lang="pl-PL" dirty="0" err="1"/>
              <a:t>k.k.w</a:t>
            </a:r>
            <a:r>
              <a:rPr lang="pl-PL" dirty="0"/>
              <a:t>. dzieli te ryzyko na 3 grupy: A- obniżonego ryzyka, B- podstawowa, C- podwyższonego ryzyka. </a:t>
            </a:r>
          </a:p>
          <a:p>
            <a:r>
              <a:rPr lang="pl-PL" dirty="0"/>
              <a:t>Do grupy C kwalifikuje się m.in. skazanych w warunkach recydywy specjalnej; skazanych, którzy po wydaniu wyroku lub w okresie próby popełnili przestępstwo podobne, czy skazanych, którzy wymagają intensywnych działań w okresie próby ze względu na dotychczasową karalność, sposób życia, właściwości osobiste i zachowanie w okresie próby (…), albo ze względu na inne okoliczności. </a:t>
            </a:r>
          </a:p>
          <a:p>
            <a:r>
              <a:rPr lang="pl-PL" dirty="0"/>
              <a:t>Kuratorzy sądowi posługują się w/w przepisem celem kwalifikacji danego skazanego, a w razie wątpliwości (jaka występuje np. przy wspomnianych „innych okolicznościach”) na podstawie ogólnie przyjętych i funkcjonujących praktyk oraz własnego doświadczenia. </a:t>
            </a:r>
          </a:p>
          <a:p>
            <a:r>
              <a:rPr lang="pl-PL" dirty="0"/>
              <a:t>Na podstawie wywiadu przeprowadzonego z sądowymi kuratorami zawodowymi, wskazać można, iż do takich „innych okoliczności” zazwyczaj są zaliczane osobowość antyspołeczna, </a:t>
            </a:r>
            <a:r>
              <a:rPr lang="pl-PL" dirty="0" err="1"/>
              <a:t>dyssocjalna</a:t>
            </a:r>
            <a:r>
              <a:rPr lang="pl-PL" dirty="0"/>
              <a:t>, niepowodzenie wcześniej prowadzonych oddziaływań, znaczny stopień społecznej szkodliwości popełnionego czynu/czynów.</a:t>
            </a:r>
          </a:p>
        </p:txBody>
      </p:sp>
    </p:spTree>
    <p:extLst>
      <p:ext uri="{BB962C8B-B14F-4D97-AF65-F5344CB8AC3E}">
        <p14:creationId xmlns:p14="http://schemas.microsoft.com/office/powerpoint/2010/main" val="987895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ormAutofit/>
          </a:bodyPr>
          <a:lstStyle/>
          <a:p>
            <a:pPr lvl="0"/>
            <a:r>
              <a:rPr lang="pl-PL" dirty="0"/>
              <a:t>Podstawowe pytania na przyszłość?</a:t>
            </a:r>
          </a:p>
        </p:txBody>
      </p:sp>
      <p:sp>
        <p:nvSpPr>
          <p:cNvPr id="3" name="Symbol zastępczy zawartości 2"/>
          <p:cNvSpPr txBox="1">
            <a:spLocks noGrp="1"/>
          </p:cNvSpPr>
          <p:nvPr>
            <p:ph idx="1"/>
          </p:nvPr>
        </p:nvSpPr>
        <p:spPr/>
        <p:txBody>
          <a:bodyPr/>
          <a:lstStyle/>
          <a:p>
            <a:pPr lvl="0"/>
            <a:r>
              <a:rPr lang="pl-PL" dirty="0"/>
              <a:t>Prawo karne jako „zarządzanie ryzykiem”?</a:t>
            </a:r>
          </a:p>
          <a:p>
            <a:pPr lvl="0"/>
            <a:r>
              <a:rPr lang="pl-PL" dirty="0"/>
              <a:t>Czy możemy uciec od „menadżeryzmu penalnego”?</a:t>
            </a:r>
          </a:p>
          <a:p>
            <a:pPr lvl="0"/>
            <a:r>
              <a:rPr lang="pl-PL" dirty="0" err="1"/>
              <a:t>Evidence</a:t>
            </a:r>
            <a:r>
              <a:rPr lang="pl-PL" dirty="0"/>
              <a:t> </a:t>
            </a:r>
            <a:r>
              <a:rPr lang="pl-PL" dirty="0" err="1"/>
              <a:t>based</a:t>
            </a:r>
            <a:r>
              <a:rPr lang="pl-PL" dirty="0"/>
              <a:t> </a:t>
            </a:r>
            <a:r>
              <a:rPr lang="pl-PL" dirty="0" err="1"/>
              <a:t>criminology</a:t>
            </a:r>
            <a:r>
              <a:rPr lang="pl-PL" dirty="0"/>
              <a:t> – to przyszłość</a:t>
            </a:r>
          </a:p>
          <a:p>
            <a:pPr lvl="0"/>
            <a:r>
              <a:rPr lang="pl-PL" dirty="0"/>
              <a:t>Zarządzanie ryzykiem - językiem komunikacji  z rządzącymi.</a:t>
            </a:r>
          </a:p>
        </p:txBody>
      </p:sp>
    </p:spTree>
    <p:extLst>
      <p:ext uri="{BB962C8B-B14F-4D97-AF65-F5344CB8AC3E}">
        <p14:creationId xmlns:p14="http://schemas.microsoft.com/office/powerpoint/2010/main" val="20552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6F1C91-B324-220F-A4E3-EF6195F6C1B2}"/>
              </a:ext>
            </a:extLst>
          </p:cNvPr>
          <p:cNvSpPr>
            <a:spLocks noGrp="1"/>
          </p:cNvSpPr>
          <p:nvPr>
            <p:ph type="title"/>
          </p:nvPr>
        </p:nvSpPr>
        <p:spPr/>
        <p:txBody>
          <a:bodyPr/>
          <a:lstStyle/>
          <a:p>
            <a:r>
              <a:rPr lang="pl-PL" dirty="0"/>
              <a:t>Założenia teoretyczne i historyczne</a:t>
            </a:r>
          </a:p>
        </p:txBody>
      </p:sp>
      <p:sp>
        <p:nvSpPr>
          <p:cNvPr id="3" name="Symbol zastępczy zawartości 2">
            <a:extLst>
              <a:ext uri="{FF2B5EF4-FFF2-40B4-BE49-F238E27FC236}">
                <a16:creationId xmlns:a16="http://schemas.microsoft.com/office/drawing/2014/main" id="{CCEA0070-9C2C-B9EB-14BC-8FE3D8F0FA28}"/>
              </a:ext>
            </a:extLst>
          </p:cNvPr>
          <p:cNvSpPr>
            <a:spLocks noGrp="1"/>
          </p:cNvSpPr>
          <p:nvPr>
            <p:ph idx="1"/>
          </p:nvPr>
        </p:nvSpPr>
        <p:spPr/>
        <p:txBody>
          <a:bodyPr/>
          <a:lstStyle/>
          <a:p>
            <a:r>
              <a:rPr lang="pl-PL" dirty="0" err="1"/>
              <a:t>Moderne</a:t>
            </a:r>
            <a:r>
              <a:rPr lang="pl-PL" dirty="0"/>
              <a:t> </a:t>
            </a:r>
            <a:r>
              <a:rPr lang="pl-PL" dirty="0" err="1"/>
              <a:t>schule</a:t>
            </a:r>
            <a:r>
              <a:rPr lang="pl-PL" dirty="0"/>
              <a:t> Franz von Liszt. </a:t>
            </a:r>
          </a:p>
          <a:p>
            <a:r>
              <a:rPr lang="pl-PL" dirty="0"/>
              <a:t>Kodeks Goetza Norwegia 1902 r. </a:t>
            </a:r>
          </a:p>
          <a:p>
            <a:r>
              <a:rPr lang="pl-PL" dirty="0"/>
              <a:t>Kodeks polski 1932 r.</a:t>
            </a:r>
          </a:p>
          <a:p>
            <a:r>
              <a:rPr lang="pl-PL" dirty="0"/>
              <a:t>Nowela </a:t>
            </a:r>
            <a:r>
              <a:rPr lang="pl-PL" dirty="0" err="1"/>
              <a:t>StGB</a:t>
            </a:r>
            <a:r>
              <a:rPr lang="pl-PL" dirty="0"/>
              <a:t> 1933 r.</a:t>
            </a:r>
          </a:p>
          <a:p>
            <a:r>
              <a:rPr lang="pl-PL" dirty="0"/>
              <a:t>Kodeks szwajcarski 1937</a:t>
            </a:r>
          </a:p>
        </p:txBody>
      </p:sp>
    </p:spTree>
    <p:extLst>
      <p:ext uri="{BB962C8B-B14F-4D97-AF65-F5344CB8AC3E}">
        <p14:creationId xmlns:p14="http://schemas.microsoft.com/office/powerpoint/2010/main" val="334128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Kontrola przestępczości jako przemysł</a:t>
            </a:r>
          </a:p>
        </p:txBody>
      </p:sp>
      <p:pic>
        <p:nvPicPr>
          <p:cNvPr id="4" name="Symbol zastępczy zawartości 3"/>
          <p:cNvPicPr>
            <a:picLocks noGrp="1" noChangeAspect="1"/>
          </p:cNvPicPr>
          <p:nvPr>
            <p:ph idx="1"/>
          </p:nvPr>
        </p:nvPicPr>
        <p:blipFill>
          <a:blip r:embed="rId2"/>
          <a:stretch>
            <a:fillRect/>
          </a:stretch>
        </p:blipFill>
        <p:spPr>
          <a:xfrm>
            <a:off x="2495601" y="2060849"/>
            <a:ext cx="2709837" cy="4156975"/>
          </a:xfrm>
          <a:prstGeom prst="rect">
            <a:avLst/>
          </a:prstGeom>
        </p:spPr>
      </p:pic>
    </p:spTree>
    <p:extLst>
      <p:ext uri="{BB962C8B-B14F-4D97-AF65-F5344CB8AC3E}">
        <p14:creationId xmlns:p14="http://schemas.microsoft.com/office/powerpoint/2010/main" val="2701095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„Nowa kryminologia i penologia” - założenia</a:t>
            </a:r>
          </a:p>
        </p:txBody>
      </p:sp>
      <p:sp>
        <p:nvSpPr>
          <p:cNvPr id="3" name="Symbol zastępczy zawartości 2"/>
          <p:cNvSpPr>
            <a:spLocks noGrp="1"/>
          </p:cNvSpPr>
          <p:nvPr>
            <p:ph idx="1"/>
          </p:nvPr>
        </p:nvSpPr>
        <p:spPr/>
        <p:txBody>
          <a:bodyPr>
            <a:normAutofit/>
          </a:bodyPr>
          <a:lstStyle/>
          <a:p>
            <a:r>
              <a:rPr lang="pl-PL" dirty="0">
                <a:latin typeface="Arial"/>
              </a:rPr>
              <a:t>Najważniejszym zadaniem wymiaru sprawiedliwości jest zapewnienie bezpieczeństwa i ochrony społeczeństwu w sposób najskuteczniejszy i zarazem najmniej kosztowny.</a:t>
            </a:r>
          </a:p>
          <a:p>
            <a:r>
              <a:rPr lang="pl-PL" dirty="0"/>
              <a:t>Nie  można  więc  zajmować się  indywidualnym  sprawcą,  sporządzając  diagnozę  jego  przestępnego  zachowania  i  stawiając  prognozę  oceniającą przyszłe  postępowanie.  </a:t>
            </a:r>
          </a:p>
          <a:p>
            <a:endParaRPr lang="pl-PL" dirty="0">
              <a:latin typeface="Arial"/>
            </a:endParaRPr>
          </a:p>
        </p:txBody>
      </p:sp>
    </p:spTree>
    <p:extLst>
      <p:ext uri="{BB962C8B-B14F-4D97-AF65-F5344CB8AC3E}">
        <p14:creationId xmlns:p14="http://schemas.microsoft.com/office/powerpoint/2010/main" val="704269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„Nowa kryminologia i penologia” założenia</a:t>
            </a:r>
          </a:p>
        </p:txBody>
      </p:sp>
      <p:sp>
        <p:nvSpPr>
          <p:cNvPr id="3" name="Symbol zastępczy zawartości 2"/>
          <p:cNvSpPr>
            <a:spLocks noGrp="1"/>
          </p:cNvSpPr>
          <p:nvPr>
            <p:ph idx="1"/>
          </p:nvPr>
        </p:nvSpPr>
        <p:spPr/>
        <p:txBody>
          <a:bodyPr>
            <a:normAutofit/>
          </a:bodyPr>
          <a:lstStyle/>
          <a:p>
            <a:r>
              <a:rPr lang="pl-PL" dirty="0"/>
              <a:t>Nie jest już więc istotne, czy konkretny człowiek jest niebezpieczny, ale jedynie, czy da się ustalić pewne symptomy pozwalające zaliczyć go do klasy określonego ryzyka.</a:t>
            </a:r>
          </a:p>
          <a:p>
            <a:r>
              <a:rPr lang="pl-PL" dirty="0">
                <a:solidFill>
                  <a:srgbClr val="FF0000"/>
                </a:solidFill>
              </a:rPr>
              <a:t>Jest to więc procedura nieco zbliżona do zasad działania firm ubezpieczeniowych, które zbierają odpowiednie dane na temat klienta i na tej podstawie kwalifikują go do określonej grupy i ustalają warunki umowy ubezpieczenia. </a:t>
            </a:r>
          </a:p>
          <a:p>
            <a:r>
              <a:rPr lang="pl-PL" dirty="0"/>
              <a:t>Nie można jednoznacznie ocenić, czy prognoza będzie trafna w indywidualnym przypadku, ale można, zdaniem zwolenników nowej penologii, na jej podstawie podejmować działania trafne w sensie statystycznym.</a:t>
            </a:r>
          </a:p>
        </p:txBody>
      </p:sp>
    </p:spTree>
    <p:extLst>
      <p:ext uri="{BB962C8B-B14F-4D97-AF65-F5344CB8AC3E}">
        <p14:creationId xmlns:p14="http://schemas.microsoft.com/office/powerpoint/2010/main" val="4254245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„Nowa kryminologia i penologia” założenia</a:t>
            </a:r>
          </a:p>
        </p:txBody>
      </p:sp>
      <p:sp>
        <p:nvSpPr>
          <p:cNvPr id="3" name="Symbol zastępczy zawartości 2"/>
          <p:cNvSpPr>
            <a:spLocks noGrp="1"/>
          </p:cNvSpPr>
          <p:nvPr>
            <p:ph idx="1"/>
          </p:nvPr>
        </p:nvSpPr>
        <p:spPr/>
        <p:txBody>
          <a:bodyPr>
            <a:normAutofit lnSpcReduction="10000"/>
          </a:bodyPr>
          <a:lstStyle/>
          <a:p>
            <a:r>
              <a:rPr lang="pl-PL" dirty="0"/>
              <a:t>Punktem odniesienia oceny ryzyka nie jest już bowiem, jak w nurtach pozytywistycznych, sprawca i jego rzeczywisty stan, ale abstrakcyjnie pojęta kategoria niebezpieczności i szkodliwości.</a:t>
            </a:r>
          </a:p>
          <a:p>
            <a:r>
              <a:rPr lang="pl-PL" dirty="0"/>
              <a:t> Trafność decyzji diagnostycznej i prognostycznej nie zależy więc od tego, czy jesteśmy w stanie określić zachowanie tego konkretnego człowieka, ale od tego, czy przyjęte do oceny kryteria pozwalają tak zarządzać populacją sprawców, </a:t>
            </a:r>
            <a:r>
              <a:rPr lang="pl-PL" b="1" dirty="0"/>
              <a:t>aby znacząco zmniejszyć ryzyko i szkody wywołane przestępczością w sposób jak najmniej kosztowny dla społeczeństwa</a:t>
            </a:r>
            <a:r>
              <a:rPr lang="pl-PL" dirty="0"/>
              <a:t>.</a:t>
            </a:r>
          </a:p>
          <a:p>
            <a:r>
              <a:rPr lang="pl-PL" dirty="0"/>
              <a:t> Konkretny sprawca, popełniając przestępstwo, </a:t>
            </a:r>
            <a:r>
              <a:rPr lang="pl-PL" sz="2400" b="1" dirty="0"/>
              <a:t>niejako umożliwia społeczeństwu stosowanie w ramach gwarancji państwa prawa racjonalnych środków przeciwko niemu, których celem jest oszczędne i skuteczne zapobieganie przestępczości. </a:t>
            </a:r>
          </a:p>
        </p:txBody>
      </p:sp>
    </p:spTree>
    <p:extLst>
      <p:ext uri="{BB962C8B-B14F-4D97-AF65-F5344CB8AC3E}">
        <p14:creationId xmlns:p14="http://schemas.microsoft.com/office/powerpoint/2010/main" val="3065786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a:xfrm>
            <a:off x="2135560" y="332656"/>
            <a:ext cx="8229600" cy="1143000"/>
          </a:xfrm>
        </p:spPr>
        <p:txBody>
          <a:bodyPr>
            <a:normAutofit/>
          </a:bodyPr>
          <a:lstStyle/>
          <a:p>
            <a:pPr lvl="0"/>
            <a:r>
              <a:rPr lang="pl-PL" sz="3200" dirty="0"/>
              <a:t>Zarządzanie ryzykiem w prawie karnym = racjonalna polityka kryminalna?</a:t>
            </a:r>
          </a:p>
        </p:txBody>
      </p:sp>
      <p:sp>
        <p:nvSpPr>
          <p:cNvPr id="3" name="Symbol zastępczy zawartości 2"/>
          <p:cNvSpPr txBox="1">
            <a:spLocks noGrp="1"/>
          </p:cNvSpPr>
          <p:nvPr>
            <p:ph idx="1"/>
          </p:nvPr>
        </p:nvSpPr>
        <p:spPr/>
        <p:txBody>
          <a:bodyPr/>
          <a:lstStyle/>
          <a:p>
            <a:pPr marL="0" indent="0">
              <a:lnSpc>
                <a:spcPct val="80000"/>
              </a:lnSpc>
              <a:buNone/>
            </a:pPr>
            <a:r>
              <a:rPr lang="pl-PL" sz="1950" dirty="0"/>
              <a:t>Cztery etapy rozwoju zarządzania ryzykiem recydywy przykładem czterech faz polityki kryminalnej:</a:t>
            </a:r>
          </a:p>
          <a:p>
            <a:pPr marL="0" indent="0">
              <a:lnSpc>
                <a:spcPct val="80000"/>
              </a:lnSpc>
              <a:buNone/>
            </a:pPr>
            <a:r>
              <a:rPr lang="pl-PL" sz="1950" dirty="0"/>
              <a:t>1/ subiektywna, 2/ obiektywna, statystyczna, aktuarialna, 3/ obiektywna - dynamiczna, 4/ wieloczynnikowa, dynamiczna.</a:t>
            </a:r>
          </a:p>
          <a:p>
            <a:pPr marL="0" indent="0">
              <a:lnSpc>
                <a:spcPct val="80000"/>
              </a:lnSpc>
              <a:buNone/>
            </a:pPr>
            <a:r>
              <a:rPr lang="pl-PL" sz="1950" dirty="0"/>
              <a:t>„Maksimum efektu przy minimum nakładów”.</a:t>
            </a:r>
          </a:p>
          <a:p>
            <a:pPr marL="0" indent="0">
              <a:lnSpc>
                <a:spcPct val="80000"/>
              </a:lnSpc>
              <a:buNone/>
            </a:pPr>
            <a:r>
              <a:rPr lang="pl-PL" sz="1950" dirty="0"/>
              <a:t>„Zgodnie z zasadą ryzyka, intensywne programy korekcyjne powinny być adresowane do przestępców o wysokim ryzyku recydywy, tj. tych, w przypadku których zachodzi duże prawdopodobieństwo kontynuowania przestępczych </a:t>
            </a:r>
            <a:r>
              <a:rPr lang="pl-PL" sz="1950" dirty="0" err="1"/>
              <a:t>zachowań</a:t>
            </a:r>
            <a:r>
              <a:rPr lang="pl-PL" sz="1950" dirty="0"/>
              <a:t> (high </a:t>
            </a:r>
            <a:r>
              <a:rPr lang="pl-PL" sz="1950" dirty="0" err="1"/>
              <a:t>risk</a:t>
            </a:r>
            <a:r>
              <a:rPr lang="pl-PL" sz="1950" dirty="0"/>
              <a:t> </a:t>
            </a:r>
            <a:r>
              <a:rPr lang="pl-PL" sz="1950" dirty="0" err="1"/>
              <a:t>offenders</a:t>
            </a:r>
            <a:r>
              <a:rPr lang="pl-PL" sz="1950" dirty="0"/>
              <a:t>). Kierowanie do intensywnych programów sprawców o niskim ryzyku recydywy (</a:t>
            </a:r>
            <a:r>
              <a:rPr lang="pl-PL" sz="1950" dirty="0" err="1"/>
              <a:t>low</a:t>
            </a:r>
            <a:r>
              <a:rPr lang="pl-PL" sz="1950" dirty="0"/>
              <a:t> </a:t>
            </a:r>
            <a:r>
              <a:rPr lang="pl-PL" sz="1950" dirty="0" err="1"/>
              <a:t>risk</a:t>
            </a:r>
            <a:r>
              <a:rPr lang="pl-PL" sz="1950" dirty="0"/>
              <a:t> </a:t>
            </a:r>
            <a:r>
              <a:rPr lang="pl-PL" sz="1950" dirty="0" err="1"/>
              <a:t>offenders</a:t>
            </a:r>
            <a:r>
              <a:rPr lang="pl-PL" sz="1950" dirty="0"/>
              <a:t>), którzy takich programów nie potrzebują, oznacza marnowanie publicznych pieniędzy”. B. Stańdo – Kawecka.</a:t>
            </a:r>
          </a:p>
        </p:txBody>
      </p:sp>
    </p:spTree>
    <p:extLst>
      <p:ext uri="{BB962C8B-B14F-4D97-AF65-F5344CB8AC3E}">
        <p14:creationId xmlns:p14="http://schemas.microsoft.com/office/powerpoint/2010/main" val="1837307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Podstawowa klasyfikacja instrumentów pomiaru ryzyka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537087002"/>
              </p:ext>
            </p:extLst>
          </p:nvPr>
        </p:nvGraphicFramePr>
        <p:xfrm>
          <a:off x="2832847" y="2000597"/>
          <a:ext cx="3977778" cy="4134012"/>
        </p:xfrm>
        <a:graphic>
          <a:graphicData uri="http://schemas.openxmlformats.org/drawingml/2006/table">
            <a:tbl>
              <a:tblPr/>
              <a:tblGrid>
                <a:gridCol w="1325926">
                  <a:extLst>
                    <a:ext uri="{9D8B030D-6E8A-4147-A177-3AD203B41FA5}">
                      <a16:colId xmlns:a16="http://schemas.microsoft.com/office/drawing/2014/main" val="1125014493"/>
                    </a:ext>
                  </a:extLst>
                </a:gridCol>
                <a:gridCol w="1325926">
                  <a:extLst>
                    <a:ext uri="{9D8B030D-6E8A-4147-A177-3AD203B41FA5}">
                      <a16:colId xmlns:a16="http://schemas.microsoft.com/office/drawing/2014/main" val="1244552451"/>
                    </a:ext>
                  </a:extLst>
                </a:gridCol>
                <a:gridCol w="1325926">
                  <a:extLst>
                    <a:ext uri="{9D8B030D-6E8A-4147-A177-3AD203B41FA5}">
                      <a16:colId xmlns:a16="http://schemas.microsoft.com/office/drawing/2014/main" val="5609144"/>
                    </a:ext>
                  </a:extLst>
                </a:gridCol>
              </a:tblGrid>
              <a:tr h="376993">
                <a:tc>
                  <a:txBody>
                    <a:bodyPr/>
                    <a:lstStyle/>
                    <a:p>
                      <a:r>
                        <a:rPr lang="pl-PL" sz="1600" dirty="0" err="1"/>
                        <a:t>Risk</a:t>
                      </a:r>
                      <a:r>
                        <a:rPr lang="pl-PL" sz="1600" dirty="0"/>
                        <a:t> </a:t>
                      </a:r>
                      <a:r>
                        <a:rPr lang="pl-PL" sz="1600" dirty="0" err="1"/>
                        <a:t>Category</a:t>
                      </a:r>
                      <a:endParaRPr lang="pl-PL" sz="1600" dirty="0"/>
                    </a:p>
                  </a:txBody>
                  <a:tcPr marL="79403" marR="79403" marT="39701" marB="39701" anchor="ctr">
                    <a:lnL>
                      <a:noFill/>
                    </a:lnL>
                    <a:lnR>
                      <a:noFill/>
                    </a:lnR>
                    <a:lnT>
                      <a:noFill/>
                    </a:lnT>
                    <a:lnB>
                      <a:noFill/>
                    </a:lnB>
                  </a:tcPr>
                </a:tc>
                <a:tc>
                  <a:txBody>
                    <a:bodyPr/>
                    <a:lstStyle/>
                    <a:p>
                      <a:r>
                        <a:rPr lang="pl-PL" sz="1600"/>
                        <a:t>Adult instruments</a:t>
                      </a:r>
                    </a:p>
                  </a:txBody>
                  <a:tcPr marL="79403" marR="79403" marT="39701" marB="39701" anchor="ctr">
                    <a:lnL>
                      <a:noFill/>
                    </a:lnL>
                    <a:lnR>
                      <a:noFill/>
                    </a:lnR>
                    <a:lnT>
                      <a:noFill/>
                    </a:lnT>
                    <a:lnB>
                      <a:noFill/>
                    </a:lnB>
                  </a:tcPr>
                </a:tc>
                <a:tc>
                  <a:txBody>
                    <a:bodyPr/>
                    <a:lstStyle/>
                    <a:p>
                      <a:r>
                        <a:rPr lang="pl-PL" sz="1600" dirty="0"/>
                        <a:t>Child/</a:t>
                      </a:r>
                      <a:r>
                        <a:rPr lang="pl-PL" sz="1600" dirty="0" err="1"/>
                        <a:t>Youth</a:t>
                      </a:r>
                      <a:r>
                        <a:rPr lang="pl-PL" sz="1600" dirty="0"/>
                        <a:t> Instruments</a:t>
                      </a:r>
                    </a:p>
                  </a:txBody>
                  <a:tcPr marL="79403" marR="79403" marT="39701" marB="39701" anchor="ctr">
                    <a:lnL>
                      <a:noFill/>
                    </a:lnL>
                    <a:lnR>
                      <a:noFill/>
                    </a:lnR>
                    <a:lnT>
                      <a:noFill/>
                    </a:lnT>
                    <a:lnB>
                      <a:noFill/>
                    </a:lnB>
                  </a:tcPr>
                </a:tc>
                <a:extLst>
                  <a:ext uri="{0D108BD9-81ED-4DB2-BD59-A6C34878D82A}">
                    <a16:rowId xmlns:a16="http://schemas.microsoft.com/office/drawing/2014/main" val="2129183539"/>
                  </a:ext>
                </a:extLst>
              </a:tr>
              <a:tr h="539096">
                <a:tc>
                  <a:txBody>
                    <a:bodyPr/>
                    <a:lstStyle/>
                    <a:p>
                      <a:r>
                        <a:rPr lang="pl-PL" sz="1600" dirty="0" err="1"/>
                        <a:t>Violence</a:t>
                      </a:r>
                      <a:r>
                        <a:rPr lang="pl-PL" sz="1600" dirty="0"/>
                        <a:t> </a:t>
                      </a:r>
                      <a:r>
                        <a:rPr lang="pl-PL" sz="1600" dirty="0" err="1"/>
                        <a:t>risk</a:t>
                      </a:r>
                      <a:endParaRPr lang="pl-PL" sz="1600" dirty="0"/>
                    </a:p>
                  </a:txBody>
                  <a:tcPr marL="79403" marR="79403" marT="39701" marB="39701">
                    <a:lnL>
                      <a:noFill/>
                    </a:lnL>
                    <a:lnR>
                      <a:noFill/>
                    </a:lnR>
                    <a:lnT>
                      <a:noFill/>
                    </a:lnT>
                    <a:lnB>
                      <a:noFill/>
                    </a:lnB>
                  </a:tcPr>
                </a:tc>
                <a:tc>
                  <a:txBody>
                    <a:bodyPr/>
                    <a:lstStyle/>
                    <a:p>
                      <a:r>
                        <a:rPr lang="pl-PL" sz="1600">
                          <a:hlinkClick r:id="rId2"/>
                        </a:rPr>
                        <a:t>HCR-20</a:t>
                      </a:r>
                      <a:br>
                        <a:rPr lang="pl-PL" sz="1600"/>
                      </a:br>
                      <a:r>
                        <a:rPr lang="pl-PL" sz="1600">
                          <a:hlinkClick r:id="rId3"/>
                        </a:rPr>
                        <a:t>PCL-R</a:t>
                      </a:r>
                      <a:br>
                        <a:rPr lang="pl-PL" sz="1600"/>
                      </a:br>
                      <a:r>
                        <a:rPr lang="pl-PL" sz="1600"/>
                        <a:t>HKT-30</a:t>
                      </a:r>
                    </a:p>
                  </a:txBody>
                  <a:tcPr marL="79403" marR="79403" marT="39701" marB="39701">
                    <a:lnL>
                      <a:noFill/>
                    </a:lnL>
                    <a:lnR>
                      <a:noFill/>
                    </a:lnR>
                    <a:lnT>
                      <a:noFill/>
                    </a:lnT>
                    <a:lnB>
                      <a:noFill/>
                    </a:lnB>
                  </a:tcPr>
                </a:tc>
                <a:tc>
                  <a:txBody>
                    <a:bodyPr/>
                    <a:lstStyle/>
                    <a:p>
                      <a:r>
                        <a:rPr lang="pl-PL" sz="1600">
                          <a:hlinkClick r:id="rId4"/>
                        </a:rPr>
                        <a:t>SAVRY</a:t>
                      </a:r>
                      <a:br>
                        <a:rPr lang="pl-PL" sz="1600"/>
                      </a:br>
                      <a:r>
                        <a:rPr lang="pl-PL" sz="1600">
                          <a:hlinkClick r:id="rId5"/>
                        </a:rPr>
                        <a:t>PCL:YV</a:t>
                      </a:r>
                      <a:endParaRPr lang="pl-PL" sz="1600"/>
                    </a:p>
                  </a:txBody>
                  <a:tcPr marL="79403" marR="79403" marT="39701" marB="39701">
                    <a:lnL>
                      <a:noFill/>
                    </a:lnL>
                    <a:lnR>
                      <a:noFill/>
                    </a:lnR>
                    <a:lnT>
                      <a:noFill/>
                    </a:lnT>
                    <a:lnB>
                      <a:noFill/>
                    </a:lnB>
                  </a:tcPr>
                </a:tc>
                <a:extLst>
                  <a:ext uri="{0D108BD9-81ED-4DB2-BD59-A6C34878D82A}">
                    <a16:rowId xmlns:a16="http://schemas.microsoft.com/office/drawing/2014/main" val="1615783551"/>
                  </a:ext>
                </a:extLst>
              </a:tr>
              <a:tr h="686225">
                <a:tc>
                  <a:txBody>
                    <a:bodyPr/>
                    <a:lstStyle/>
                    <a:p>
                      <a:r>
                        <a:rPr lang="en-US" sz="1600"/>
                        <a:t>General risk of antisocial behaviour</a:t>
                      </a:r>
                    </a:p>
                  </a:txBody>
                  <a:tcPr marL="79403" marR="79403" marT="39701" marB="39701">
                    <a:lnL>
                      <a:noFill/>
                    </a:lnL>
                    <a:lnR>
                      <a:noFill/>
                    </a:lnR>
                    <a:lnT>
                      <a:noFill/>
                    </a:lnT>
                    <a:lnB>
                      <a:noFill/>
                    </a:lnB>
                  </a:tcPr>
                </a:tc>
                <a:tc>
                  <a:txBody>
                    <a:bodyPr/>
                    <a:lstStyle/>
                    <a:p>
                      <a:r>
                        <a:rPr lang="pl-PL" sz="1600" dirty="0">
                          <a:hlinkClick r:id="rId6"/>
                        </a:rPr>
                        <a:t>LSI-R</a:t>
                      </a:r>
                      <a:br>
                        <a:rPr lang="pl-PL" sz="1600" dirty="0"/>
                      </a:br>
                      <a:r>
                        <a:rPr lang="pl-PL" sz="1600" dirty="0" err="1">
                          <a:hlinkClick r:id="rId7"/>
                        </a:rPr>
                        <a:t>OASys</a:t>
                      </a:r>
                      <a:endParaRPr lang="pl-PL" sz="1600" dirty="0"/>
                    </a:p>
                  </a:txBody>
                  <a:tcPr marL="79403" marR="79403" marT="39701" marB="39701">
                    <a:lnL>
                      <a:noFill/>
                    </a:lnL>
                    <a:lnR>
                      <a:noFill/>
                    </a:lnR>
                    <a:lnT>
                      <a:noFill/>
                    </a:lnT>
                    <a:lnB>
                      <a:noFill/>
                    </a:lnB>
                  </a:tcPr>
                </a:tc>
                <a:tc>
                  <a:txBody>
                    <a:bodyPr/>
                    <a:lstStyle/>
                    <a:p>
                      <a:r>
                        <a:rPr lang="pl-PL" sz="1600">
                          <a:hlinkClick r:id="rId8"/>
                        </a:rPr>
                        <a:t>YLS/CMI</a:t>
                      </a:r>
                      <a:br>
                        <a:rPr lang="pl-PL" sz="1600"/>
                      </a:br>
                      <a:r>
                        <a:rPr lang="pl-PL" sz="1600">
                          <a:hlinkClick r:id="rId9"/>
                        </a:rPr>
                        <a:t>EARL-20B</a:t>
                      </a:r>
                      <a:br>
                        <a:rPr lang="pl-PL" sz="1600"/>
                      </a:br>
                      <a:r>
                        <a:rPr lang="pl-PL" sz="1600">
                          <a:hlinkClick r:id="rId9"/>
                        </a:rPr>
                        <a:t>EARL-21G</a:t>
                      </a:r>
                      <a:endParaRPr lang="pl-PL" sz="1600"/>
                    </a:p>
                  </a:txBody>
                  <a:tcPr marL="79403" marR="79403" marT="39701" marB="39701">
                    <a:lnL>
                      <a:noFill/>
                    </a:lnL>
                    <a:lnR>
                      <a:noFill/>
                    </a:lnR>
                    <a:lnT>
                      <a:noFill/>
                    </a:lnT>
                    <a:lnB>
                      <a:noFill/>
                    </a:lnB>
                  </a:tcPr>
                </a:tc>
                <a:extLst>
                  <a:ext uri="{0D108BD9-81ED-4DB2-BD59-A6C34878D82A}">
                    <a16:rowId xmlns:a16="http://schemas.microsoft.com/office/drawing/2014/main" val="2739018596"/>
                  </a:ext>
                </a:extLst>
              </a:tr>
              <a:tr h="376993">
                <a:tc>
                  <a:txBody>
                    <a:bodyPr/>
                    <a:lstStyle/>
                    <a:p>
                      <a:r>
                        <a:rPr lang="pl-PL" sz="1600"/>
                        <a:t>Relational violence risk</a:t>
                      </a:r>
                    </a:p>
                  </a:txBody>
                  <a:tcPr marL="79403" marR="79403" marT="39701" marB="39701">
                    <a:lnL>
                      <a:noFill/>
                    </a:lnL>
                    <a:lnR>
                      <a:noFill/>
                    </a:lnR>
                    <a:lnT>
                      <a:noFill/>
                    </a:lnT>
                    <a:lnB>
                      <a:noFill/>
                    </a:lnB>
                  </a:tcPr>
                </a:tc>
                <a:tc>
                  <a:txBody>
                    <a:bodyPr/>
                    <a:lstStyle/>
                    <a:p>
                      <a:r>
                        <a:rPr lang="pl-PL" sz="1600">
                          <a:hlinkClick r:id="rId10"/>
                        </a:rPr>
                        <a:t>SARA</a:t>
                      </a:r>
                      <a:br>
                        <a:rPr lang="pl-PL" sz="1600"/>
                      </a:br>
                      <a:r>
                        <a:rPr lang="pl-PL" sz="1600">
                          <a:hlinkClick r:id="rId11"/>
                        </a:rPr>
                        <a:t>B-SAFER</a:t>
                      </a:r>
                      <a:endParaRPr lang="pl-PL" sz="1600"/>
                    </a:p>
                  </a:txBody>
                  <a:tcPr marL="79403" marR="79403" marT="39701" marB="39701">
                    <a:lnL>
                      <a:noFill/>
                    </a:lnL>
                    <a:lnR>
                      <a:noFill/>
                    </a:lnR>
                    <a:lnT>
                      <a:noFill/>
                    </a:lnT>
                    <a:lnB>
                      <a:noFill/>
                    </a:lnB>
                  </a:tcPr>
                </a:tc>
                <a:tc>
                  <a:txBody>
                    <a:bodyPr/>
                    <a:lstStyle/>
                    <a:p>
                      <a:endParaRPr lang="pl-PL" sz="1600"/>
                    </a:p>
                  </a:txBody>
                  <a:tcPr marL="79403" marR="79403" marT="39701" marB="39701">
                    <a:lnL>
                      <a:noFill/>
                    </a:lnL>
                    <a:lnR>
                      <a:noFill/>
                    </a:lnR>
                    <a:lnT>
                      <a:noFill/>
                    </a:lnT>
                    <a:lnB>
                      <a:noFill/>
                    </a:lnB>
                  </a:tcPr>
                </a:tc>
                <a:extLst>
                  <a:ext uri="{0D108BD9-81ED-4DB2-BD59-A6C34878D82A}">
                    <a16:rowId xmlns:a16="http://schemas.microsoft.com/office/drawing/2014/main" val="590289579"/>
                  </a:ext>
                </a:extLst>
              </a:tr>
              <a:tr h="527866">
                <a:tc>
                  <a:txBody>
                    <a:bodyPr/>
                    <a:lstStyle/>
                    <a:p>
                      <a:r>
                        <a:rPr lang="pl-PL" sz="1600"/>
                        <a:t>Child abuse risk</a:t>
                      </a:r>
                    </a:p>
                  </a:txBody>
                  <a:tcPr marL="79403" marR="79403" marT="39701" marB="39701">
                    <a:lnL>
                      <a:noFill/>
                    </a:lnL>
                    <a:lnR>
                      <a:noFill/>
                    </a:lnR>
                    <a:lnT>
                      <a:noFill/>
                    </a:lnT>
                    <a:lnB>
                      <a:noFill/>
                    </a:lnB>
                  </a:tcPr>
                </a:tc>
                <a:tc>
                  <a:txBody>
                    <a:bodyPr/>
                    <a:lstStyle/>
                    <a:p>
                      <a:r>
                        <a:rPr lang="pl-PL" sz="1600"/>
                        <a:t>CARE-NL</a:t>
                      </a:r>
                    </a:p>
                  </a:txBody>
                  <a:tcPr marL="79403" marR="79403" marT="39701" marB="39701">
                    <a:lnL>
                      <a:noFill/>
                    </a:lnL>
                    <a:lnR>
                      <a:noFill/>
                    </a:lnR>
                    <a:lnT>
                      <a:noFill/>
                    </a:lnT>
                    <a:lnB>
                      <a:noFill/>
                    </a:lnB>
                  </a:tcPr>
                </a:tc>
                <a:tc>
                  <a:txBody>
                    <a:bodyPr/>
                    <a:lstStyle/>
                    <a:p>
                      <a:endParaRPr lang="pl-PL" sz="1600" dirty="0"/>
                    </a:p>
                  </a:txBody>
                  <a:tcPr marL="79403" marR="79403" marT="39701" marB="39701">
                    <a:lnL>
                      <a:noFill/>
                    </a:lnL>
                    <a:lnR>
                      <a:noFill/>
                    </a:lnR>
                    <a:lnT>
                      <a:noFill/>
                    </a:lnT>
                    <a:lnB>
                      <a:noFill/>
                    </a:lnB>
                  </a:tcPr>
                </a:tc>
                <a:extLst>
                  <a:ext uri="{0D108BD9-81ED-4DB2-BD59-A6C34878D82A}">
                    <a16:rowId xmlns:a16="http://schemas.microsoft.com/office/drawing/2014/main" val="24254884"/>
                  </a:ext>
                </a:extLst>
              </a:tr>
              <a:tr h="539096">
                <a:tc>
                  <a:txBody>
                    <a:bodyPr/>
                    <a:lstStyle/>
                    <a:p>
                      <a:r>
                        <a:rPr lang="pl-PL" sz="1600"/>
                        <a:t>Sexual violence risk</a:t>
                      </a:r>
                    </a:p>
                  </a:txBody>
                  <a:tcPr marL="79403" marR="79403" marT="39701" marB="39701">
                    <a:lnL>
                      <a:noFill/>
                    </a:lnL>
                    <a:lnR>
                      <a:noFill/>
                    </a:lnR>
                    <a:lnT>
                      <a:noFill/>
                    </a:lnT>
                    <a:lnB>
                      <a:noFill/>
                    </a:lnB>
                  </a:tcPr>
                </a:tc>
                <a:tc>
                  <a:txBody>
                    <a:bodyPr/>
                    <a:lstStyle/>
                    <a:p>
                      <a:r>
                        <a:rPr lang="pl-PL" sz="1600">
                          <a:hlinkClick r:id="rId12"/>
                        </a:rPr>
                        <a:t>RSVP</a:t>
                      </a:r>
                      <a:br>
                        <a:rPr lang="pl-PL" sz="1600"/>
                      </a:br>
                      <a:r>
                        <a:rPr lang="pl-PL" sz="1600">
                          <a:hlinkClick r:id="rId13"/>
                        </a:rPr>
                        <a:t>SVR-20</a:t>
                      </a:r>
                      <a:br>
                        <a:rPr lang="pl-PL" sz="1600"/>
                      </a:br>
                      <a:r>
                        <a:rPr lang="pl-PL" sz="1600">
                          <a:hlinkClick r:id="rId14"/>
                        </a:rPr>
                        <a:t>Static-99</a:t>
                      </a:r>
                      <a:endParaRPr lang="pl-PL" sz="1600"/>
                    </a:p>
                  </a:txBody>
                  <a:tcPr marL="79403" marR="79403" marT="39701" marB="39701">
                    <a:lnL>
                      <a:noFill/>
                    </a:lnL>
                    <a:lnR>
                      <a:noFill/>
                    </a:lnR>
                    <a:lnT>
                      <a:noFill/>
                    </a:lnT>
                    <a:lnB>
                      <a:noFill/>
                    </a:lnB>
                  </a:tcPr>
                </a:tc>
                <a:tc>
                  <a:txBody>
                    <a:bodyPr/>
                    <a:lstStyle/>
                    <a:p>
                      <a:r>
                        <a:rPr lang="pl-PL" sz="1600" dirty="0">
                          <a:hlinkClick r:id="rId15"/>
                        </a:rPr>
                        <a:t>J-SOAP</a:t>
                      </a:r>
                      <a:endParaRPr lang="pl-PL" sz="1600" dirty="0"/>
                    </a:p>
                  </a:txBody>
                  <a:tcPr marL="79403" marR="79403" marT="39701" marB="39701">
                    <a:lnL>
                      <a:noFill/>
                    </a:lnL>
                    <a:lnR>
                      <a:noFill/>
                    </a:lnR>
                    <a:lnT>
                      <a:noFill/>
                    </a:lnT>
                    <a:lnB>
                      <a:noFill/>
                    </a:lnB>
                  </a:tcPr>
                </a:tc>
                <a:extLst>
                  <a:ext uri="{0D108BD9-81ED-4DB2-BD59-A6C34878D82A}">
                    <a16:rowId xmlns:a16="http://schemas.microsoft.com/office/drawing/2014/main" val="3953267639"/>
                  </a:ext>
                </a:extLst>
              </a:tr>
            </a:tbl>
          </a:graphicData>
        </a:graphic>
      </p:graphicFrame>
    </p:spTree>
    <p:extLst>
      <p:ext uri="{BB962C8B-B14F-4D97-AF65-F5344CB8AC3E}">
        <p14:creationId xmlns:p14="http://schemas.microsoft.com/office/powerpoint/2010/main" val="167983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Podstawowa klasyfikacja instrumentów pomiaru ryzyka</a:t>
            </a:r>
          </a:p>
        </p:txBody>
      </p:sp>
      <p:sp>
        <p:nvSpPr>
          <p:cNvPr id="3" name="Symbol zastępczy zawartości 2"/>
          <p:cNvSpPr>
            <a:spLocks noGrp="1"/>
          </p:cNvSpPr>
          <p:nvPr>
            <p:ph idx="1"/>
          </p:nvPr>
        </p:nvSpPr>
        <p:spPr/>
        <p:txBody>
          <a:bodyPr>
            <a:normAutofit/>
          </a:bodyPr>
          <a:lstStyle/>
          <a:p>
            <a:r>
              <a:rPr lang="pl-PL" b="1" dirty="0"/>
              <a:t>PSYCHOPATHY CHECKLIST - </a:t>
            </a:r>
            <a:r>
              <a:rPr lang="pl-PL" b="1" dirty="0" err="1"/>
              <a:t>Revised</a:t>
            </a:r>
            <a:r>
              <a:rPr lang="pl-PL" b="1" dirty="0"/>
              <a:t> (PCL-R)</a:t>
            </a:r>
            <a:br>
              <a:rPr lang="pl-PL" dirty="0"/>
            </a:br>
            <a:r>
              <a:rPr lang="pl-PL" i="1" dirty="0"/>
              <a:t>R.D. Hare, 1991 &amp; 2003</a:t>
            </a:r>
            <a:endParaRPr lang="pl-PL" b="1" dirty="0"/>
          </a:p>
          <a:p>
            <a:r>
              <a:rPr lang="en-US" b="1" dirty="0"/>
              <a:t>OFFENDERS ASSESSMENT SYSTEM (OASys)</a:t>
            </a:r>
            <a:br>
              <a:rPr lang="en-US" dirty="0"/>
            </a:br>
            <a:r>
              <a:rPr lang="en-US" i="1" dirty="0"/>
              <a:t>National Probation Service for England and Wales, 2003</a:t>
            </a:r>
            <a:endParaRPr lang="pl-PL" i="1" dirty="0"/>
          </a:p>
          <a:p>
            <a:r>
              <a:rPr lang="en-US" b="1" i="1" dirty="0"/>
              <a:t>LEVEL OF SERVICE INVENTORY</a:t>
            </a:r>
            <a:r>
              <a:rPr lang="en-US" i="1" dirty="0"/>
              <a:t> - Revised (LSI-R)</a:t>
            </a:r>
            <a:r>
              <a:rPr lang="pl-PL" i="1" dirty="0"/>
              <a:t> </a:t>
            </a:r>
            <a:r>
              <a:rPr lang="en-US" i="1" dirty="0"/>
              <a:t>Andrews &amp; </a:t>
            </a:r>
            <a:r>
              <a:rPr lang="en-US" i="1" dirty="0" err="1"/>
              <a:t>Bonta</a:t>
            </a:r>
            <a:r>
              <a:rPr lang="en-US" i="1" dirty="0"/>
              <a:t>, 1995</a:t>
            </a:r>
            <a:r>
              <a:rPr lang="pl-PL" i="1" dirty="0"/>
              <a:t>,</a:t>
            </a:r>
          </a:p>
          <a:p>
            <a:pPr lvl="0"/>
            <a:r>
              <a:rPr lang="pl-PL" i="1" dirty="0" err="1">
                <a:solidFill>
                  <a:prstClr val="black"/>
                </a:solidFill>
              </a:rPr>
              <a:t>RISc</a:t>
            </a:r>
            <a:r>
              <a:rPr lang="pl-PL" i="1" dirty="0">
                <a:solidFill>
                  <a:prstClr val="black"/>
                </a:solidFill>
              </a:rPr>
              <a:t> (RECIDIVE INSCHATTINGS SCHALEN)</a:t>
            </a:r>
          </a:p>
          <a:p>
            <a:endParaRPr lang="pl-PL" i="1" dirty="0"/>
          </a:p>
        </p:txBody>
      </p:sp>
    </p:spTree>
    <p:extLst>
      <p:ext uri="{BB962C8B-B14F-4D97-AF65-F5344CB8AC3E}">
        <p14:creationId xmlns:p14="http://schemas.microsoft.com/office/powerpoint/2010/main" val="706223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Podstawowa klasyfikacja instrumentów pomiaru ryzyka</a:t>
            </a:r>
          </a:p>
        </p:txBody>
      </p:sp>
      <p:sp>
        <p:nvSpPr>
          <p:cNvPr id="3" name="Symbol zastępczy zawartości 2"/>
          <p:cNvSpPr>
            <a:spLocks noGrp="1"/>
          </p:cNvSpPr>
          <p:nvPr>
            <p:ph idx="1"/>
          </p:nvPr>
        </p:nvSpPr>
        <p:spPr/>
        <p:txBody>
          <a:bodyPr>
            <a:normAutofit fontScale="47500" lnSpcReduction="20000"/>
          </a:bodyPr>
          <a:lstStyle/>
          <a:p>
            <a:r>
              <a:rPr lang="pl-PL" sz="3800" i="1" dirty="0"/>
              <a:t>EARLY ASSESSMENT RISK LIST FOR GIRLS (EARL-21G)</a:t>
            </a:r>
          </a:p>
          <a:p>
            <a:r>
              <a:rPr lang="pl-PL" sz="3800" i="1" dirty="0" err="1"/>
              <a:t>Levene</a:t>
            </a:r>
            <a:r>
              <a:rPr lang="pl-PL" sz="3800" i="1" dirty="0"/>
              <a:t>, </a:t>
            </a:r>
            <a:r>
              <a:rPr lang="pl-PL" sz="3800" i="1" dirty="0" err="1"/>
              <a:t>Augimeri</a:t>
            </a:r>
            <a:r>
              <a:rPr lang="pl-PL" sz="3800" i="1" dirty="0"/>
              <a:t>, </a:t>
            </a:r>
            <a:r>
              <a:rPr lang="pl-PL" sz="3800" i="1" dirty="0" err="1"/>
              <a:t>Pepler</a:t>
            </a:r>
            <a:r>
              <a:rPr lang="pl-PL" sz="3800" i="1" dirty="0"/>
              <a:t>, </a:t>
            </a:r>
            <a:r>
              <a:rPr lang="pl-PL" sz="3800" i="1" dirty="0" err="1"/>
              <a:t>Walsh</a:t>
            </a:r>
            <a:r>
              <a:rPr lang="pl-PL" sz="3800" i="1" dirty="0"/>
              <a:t>, Webster, &amp; </a:t>
            </a:r>
            <a:r>
              <a:rPr lang="pl-PL" sz="3800" i="1" dirty="0" err="1"/>
              <a:t>Koegl</a:t>
            </a:r>
            <a:r>
              <a:rPr lang="pl-PL" sz="3800" i="1" dirty="0"/>
              <a:t>, 2001</a:t>
            </a:r>
          </a:p>
          <a:p>
            <a:pPr lvl="0"/>
            <a:r>
              <a:rPr lang="pl-PL" sz="3800" b="1" i="1" dirty="0">
                <a:solidFill>
                  <a:prstClr val="black"/>
                </a:solidFill>
              </a:rPr>
              <a:t>JUVENILE SEX OFFENDER ASSESSMENT PROTOCOL-II (J-SOAP-II), </a:t>
            </a:r>
            <a:r>
              <a:rPr lang="pl-PL" sz="3800" i="1" dirty="0" err="1">
                <a:solidFill>
                  <a:prstClr val="black"/>
                </a:solidFill>
              </a:rPr>
              <a:t>Prentky</a:t>
            </a:r>
            <a:r>
              <a:rPr lang="pl-PL" sz="3800" i="1" dirty="0">
                <a:solidFill>
                  <a:prstClr val="black"/>
                </a:solidFill>
              </a:rPr>
              <a:t> &amp; </a:t>
            </a:r>
            <a:r>
              <a:rPr lang="pl-PL" sz="3800" i="1" dirty="0" err="1">
                <a:solidFill>
                  <a:prstClr val="black"/>
                </a:solidFill>
              </a:rPr>
              <a:t>Righthand</a:t>
            </a:r>
            <a:r>
              <a:rPr lang="pl-PL" sz="3800" i="1" dirty="0">
                <a:solidFill>
                  <a:prstClr val="black"/>
                </a:solidFill>
              </a:rPr>
              <a:t>, 2003</a:t>
            </a:r>
          </a:p>
          <a:p>
            <a:pPr lvl="0"/>
            <a:r>
              <a:rPr lang="en-US" sz="3800" b="1" i="1" dirty="0">
                <a:solidFill>
                  <a:prstClr val="black"/>
                </a:solidFill>
              </a:rPr>
              <a:t>STRUCTURED ASSESSMENT OF VIOLENCE RISK IN YOUTH (SAVRY)</a:t>
            </a:r>
            <a:r>
              <a:rPr lang="pl-PL" sz="3800" b="1" i="1" dirty="0">
                <a:solidFill>
                  <a:prstClr val="black"/>
                </a:solidFill>
              </a:rPr>
              <a:t>, </a:t>
            </a:r>
            <a:r>
              <a:rPr lang="en-US" sz="3800" i="1" dirty="0" err="1">
                <a:solidFill>
                  <a:prstClr val="black"/>
                </a:solidFill>
              </a:rPr>
              <a:t>Borum</a:t>
            </a:r>
            <a:r>
              <a:rPr lang="en-US" sz="3800" i="1" dirty="0">
                <a:solidFill>
                  <a:prstClr val="black"/>
                </a:solidFill>
              </a:rPr>
              <a:t>, </a:t>
            </a:r>
            <a:r>
              <a:rPr lang="en-US" sz="3800" i="1" dirty="0" err="1">
                <a:solidFill>
                  <a:prstClr val="black"/>
                </a:solidFill>
              </a:rPr>
              <a:t>Bartel</a:t>
            </a:r>
            <a:r>
              <a:rPr lang="en-US" sz="3800" i="1" dirty="0">
                <a:solidFill>
                  <a:prstClr val="black"/>
                </a:solidFill>
              </a:rPr>
              <a:t>, &amp; Forth, 2002</a:t>
            </a:r>
            <a:endParaRPr lang="pl-PL" sz="3800" i="1" dirty="0">
              <a:solidFill>
                <a:prstClr val="black"/>
              </a:solidFill>
            </a:endParaRPr>
          </a:p>
          <a:p>
            <a:pPr lvl="0"/>
            <a:r>
              <a:rPr lang="en-US" sz="3800" b="1" dirty="0">
                <a:solidFill>
                  <a:prstClr val="black"/>
                </a:solidFill>
              </a:rPr>
              <a:t>YOUTH LEVEL OF SERVICE/CASE MANAGEMENT INVENTORY (YLS/CMI)</a:t>
            </a:r>
            <a:r>
              <a:rPr lang="pl-PL" sz="3800" b="1" dirty="0">
                <a:solidFill>
                  <a:prstClr val="black"/>
                </a:solidFill>
              </a:rPr>
              <a:t>, </a:t>
            </a:r>
            <a:r>
              <a:rPr lang="en-US" sz="3800" i="1" dirty="0" err="1">
                <a:solidFill>
                  <a:prstClr val="black"/>
                </a:solidFill>
              </a:rPr>
              <a:t>Hoge</a:t>
            </a:r>
            <a:r>
              <a:rPr lang="en-US" sz="3800" i="1" dirty="0">
                <a:solidFill>
                  <a:prstClr val="black"/>
                </a:solidFill>
              </a:rPr>
              <a:t> &amp; Andrews, 2002</a:t>
            </a:r>
            <a:endParaRPr lang="pl-PL" sz="3800" i="1" dirty="0">
              <a:solidFill>
                <a:prstClr val="black"/>
              </a:solidFill>
            </a:endParaRPr>
          </a:p>
          <a:p>
            <a:pPr lvl="0"/>
            <a:r>
              <a:rPr lang="pl-PL" sz="3800" b="1" i="1" dirty="0">
                <a:solidFill>
                  <a:prstClr val="black"/>
                </a:solidFill>
              </a:rPr>
              <a:t>EARLY ASSESSMENT RISK LIST FOR BOYS </a:t>
            </a:r>
            <a:r>
              <a:rPr lang="pl-PL" sz="3800" i="1" dirty="0">
                <a:solidFill>
                  <a:prstClr val="black"/>
                </a:solidFill>
              </a:rPr>
              <a:t>(EARL-20B) </a:t>
            </a:r>
            <a:r>
              <a:rPr lang="pl-PL" sz="3800" i="1" dirty="0" err="1">
                <a:solidFill>
                  <a:prstClr val="black"/>
                </a:solidFill>
              </a:rPr>
              <a:t>Augimeri</a:t>
            </a:r>
            <a:r>
              <a:rPr lang="pl-PL" sz="3800" i="1" dirty="0">
                <a:solidFill>
                  <a:prstClr val="black"/>
                </a:solidFill>
              </a:rPr>
              <a:t>, </a:t>
            </a:r>
            <a:r>
              <a:rPr lang="pl-PL" sz="3800" i="1" dirty="0" err="1">
                <a:solidFill>
                  <a:prstClr val="black"/>
                </a:solidFill>
              </a:rPr>
              <a:t>Koegl</a:t>
            </a:r>
            <a:r>
              <a:rPr lang="pl-PL" sz="3800" i="1" dirty="0">
                <a:solidFill>
                  <a:prstClr val="black"/>
                </a:solidFill>
              </a:rPr>
              <a:t>, Webster, &amp; </a:t>
            </a:r>
            <a:r>
              <a:rPr lang="pl-PL" sz="3800" i="1" dirty="0" err="1">
                <a:solidFill>
                  <a:prstClr val="black"/>
                </a:solidFill>
              </a:rPr>
              <a:t>Levene</a:t>
            </a:r>
            <a:r>
              <a:rPr lang="pl-PL" sz="3800" i="1" dirty="0">
                <a:solidFill>
                  <a:prstClr val="black"/>
                </a:solidFill>
              </a:rPr>
              <a:t>, 2001</a:t>
            </a:r>
          </a:p>
          <a:p>
            <a:pPr lvl="0"/>
            <a:endParaRPr lang="pl-PL" sz="3800" i="1" dirty="0">
              <a:solidFill>
                <a:prstClr val="black"/>
              </a:solidFill>
            </a:endParaRPr>
          </a:p>
          <a:p>
            <a:pPr lvl="0"/>
            <a:endParaRPr lang="pl-PL" sz="3900" i="1" dirty="0">
              <a:solidFill>
                <a:prstClr val="black"/>
              </a:solidFill>
            </a:endParaRPr>
          </a:p>
          <a:p>
            <a:endParaRPr lang="pl-PL" i="1" dirty="0"/>
          </a:p>
          <a:p>
            <a:endParaRPr lang="pl-PL" i="1" dirty="0"/>
          </a:p>
        </p:txBody>
      </p:sp>
    </p:spTree>
    <p:extLst>
      <p:ext uri="{BB962C8B-B14F-4D97-AF65-F5344CB8AC3E}">
        <p14:creationId xmlns:p14="http://schemas.microsoft.com/office/powerpoint/2010/main" val="908022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Podstawowa klasyfikacja instrumentów pomiaru ryzyka</a:t>
            </a:r>
          </a:p>
        </p:txBody>
      </p:sp>
      <p:sp>
        <p:nvSpPr>
          <p:cNvPr id="3" name="Symbol zastępczy zawartości 2"/>
          <p:cNvSpPr>
            <a:spLocks noGrp="1"/>
          </p:cNvSpPr>
          <p:nvPr>
            <p:ph idx="1"/>
          </p:nvPr>
        </p:nvSpPr>
        <p:spPr/>
        <p:txBody>
          <a:bodyPr>
            <a:normAutofit/>
          </a:bodyPr>
          <a:lstStyle/>
          <a:p>
            <a:r>
              <a:rPr lang="pl-PL" b="1" dirty="0"/>
              <a:t>SPOUSAL ASSAULT RISK ASSESSMENT GUIDE (SARA) </a:t>
            </a:r>
            <a:r>
              <a:rPr lang="pl-PL" i="1" dirty="0" err="1"/>
              <a:t>Kropp</a:t>
            </a:r>
            <a:r>
              <a:rPr lang="pl-PL" i="1" dirty="0"/>
              <a:t>, Hart, Webster, &amp; </a:t>
            </a:r>
            <a:r>
              <a:rPr lang="pl-PL" i="1" dirty="0" err="1"/>
              <a:t>Eaves</a:t>
            </a:r>
            <a:r>
              <a:rPr lang="pl-PL" i="1" dirty="0"/>
              <a:t>, 1995,</a:t>
            </a:r>
          </a:p>
          <a:p>
            <a:r>
              <a:rPr lang="pl-PL" b="1" dirty="0"/>
              <a:t>HISTORICAL, CLINICAL, RISK MANAGEMENT-20, Version 2 (HCR-20)</a:t>
            </a:r>
          </a:p>
          <a:p>
            <a:r>
              <a:rPr lang="pl-PL" b="1" i="1" dirty="0"/>
              <a:t>SEXUAL VIOLENCE RISK-20 (SVR-20) </a:t>
            </a:r>
            <a:r>
              <a:rPr lang="pl-PL" i="1" dirty="0" err="1"/>
              <a:t>Boer</a:t>
            </a:r>
            <a:r>
              <a:rPr lang="pl-PL" i="1" dirty="0"/>
              <a:t>, Hart, </a:t>
            </a:r>
            <a:r>
              <a:rPr lang="pl-PL" i="1" dirty="0" err="1"/>
              <a:t>Kropp</a:t>
            </a:r>
            <a:r>
              <a:rPr lang="pl-PL" i="1" dirty="0"/>
              <a:t>, &amp; Webster, 1997</a:t>
            </a:r>
          </a:p>
          <a:p>
            <a:endParaRPr lang="pl-PL" b="1" i="1" dirty="0"/>
          </a:p>
          <a:p>
            <a:endParaRPr lang="pl-PL" i="1" dirty="0"/>
          </a:p>
          <a:p>
            <a:endParaRPr lang="pl-PL" dirty="0"/>
          </a:p>
        </p:txBody>
      </p:sp>
    </p:spTree>
    <p:extLst>
      <p:ext uri="{BB962C8B-B14F-4D97-AF65-F5344CB8AC3E}">
        <p14:creationId xmlns:p14="http://schemas.microsoft.com/office/powerpoint/2010/main" val="1950257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Wątpliwości</a:t>
            </a:r>
          </a:p>
        </p:txBody>
      </p:sp>
      <p:sp>
        <p:nvSpPr>
          <p:cNvPr id="3" name="Symbol zastępczy zawartości 2"/>
          <p:cNvSpPr>
            <a:spLocks noGrp="1"/>
          </p:cNvSpPr>
          <p:nvPr>
            <p:ph idx="1"/>
          </p:nvPr>
        </p:nvSpPr>
        <p:spPr/>
        <p:txBody>
          <a:bodyPr>
            <a:normAutofit/>
          </a:bodyPr>
          <a:lstStyle/>
          <a:p>
            <a:r>
              <a:rPr lang="en-US" dirty="0"/>
              <a:t>Michael </a:t>
            </a:r>
            <a:r>
              <a:rPr lang="en-US" dirty="0" err="1"/>
              <a:t>Tonry</a:t>
            </a:r>
            <a:r>
              <a:rPr lang="pl-PL" dirty="0"/>
              <a:t>, </a:t>
            </a:r>
            <a:r>
              <a:rPr lang="en-US" dirty="0"/>
              <a:t>Legal and Ethical Issues in the Prediction of</a:t>
            </a:r>
            <a:r>
              <a:rPr lang="pl-PL" dirty="0"/>
              <a:t> </a:t>
            </a:r>
            <a:r>
              <a:rPr lang="en-US" dirty="0"/>
              <a:t>Recidivism</a:t>
            </a:r>
            <a:r>
              <a:rPr lang="pl-PL" dirty="0"/>
              <a:t>, Federal </a:t>
            </a:r>
            <a:r>
              <a:rPr lang="pl-PL" dirty="0" err="1"/>
              <a:t>Sentencing</a:t>
            </a:r>
            <a:r>
              <a:rPr lang="pl-PL" dirty="0"/>
              <a:t> Reporter, 2014, Vol. 26, No. 3, pp. 167–176, </a:t>
            </a:r>
          </a:p>
          <a:p>
            <a:r>
              <a:rPr lang="en-US" dirty="0"/>
              <a:t>„Biographical and socio-economic status factors raise other problems in relation to use of risk predictions in sentencing. Two major ones have been discussed above. The first is that use of marital status, employment, education, family status, and residential stability as factors in prediction instruments systematically disadvantages minority defendants.”</a:t>
            </a:r>
          </a:p>
          <a:p>
            <a:endParaRPr lang="pl-PL" dirty="0"/>
          </a:p>
        </p:txBody>
      </p:sp>
    </p:spTree>
    <p:extLst>
      <p:ext uri="{BB962C8B-B14F-4D97-AF65-F5344CB8AC3E}">
        <p14:creationId xmlns:p14="http://schemas.microsoft.com/office/powerpoint/2010/main" val="166458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Krótka historia prawa karnego</a:t>
            </a:r>
          </a:p>
        </p:txBody>
      </p:sp>
      <p:sp>
        <p:nvSpPr>
          <p:cNvPr id="3" name="Symbol zastępczy zawartości 2"/>
          <p:cNvSpPr>
            <a:spLocks noGrp="1"/>
          </p:cNvSpPr>
          <p:nvPr>
            <p:ph idx="1"/>
          </p:nvPr>
        </p:nvSpPr>
        <p:spPr>
          <a:xfrm>
            <a:off x="1155551" y="1942354"/>
            <a:ext cx="10058400" cy="3760891"/>
          </a:xfrm>
        </p:spPr>
        <p:txBody>
          <a:bodyPr/>
          <a:lstStyle/>
          <a:p>
            <a:r>
              <a:rPr lang="pl-PL" dirty="0"/>
              <a:t>1764 – 1870 – klasycyzm</a:t>
            </a:r>
          </a:p>
          <a:p>
            <a:r>
              <a:rPr lang="pl-PL" dirty="0"/>
              <a:t>1870 – 1976 – czas „dobroczynnego karania”, </a:t>
            </a:r>
            <a:r>
              <a:rPr lang="pl-PL" dirty="0" err="1"/>
              <a:t>Penal</a:t>
            </a:r>
            <a:r>
              <a:rPr lang="pl-PL" dirty="0"/>
              <a:t> - </a:t>
            </a:r>
            <a:r>
              <a:rPr lang="pl-PL" dirty="0" err="1"/>
              <a:t>Welfare</a:t>
            </a:r>
            <a:endParaRPr lang="pl-PL" dirty="0"/>
          </a:p>
          <a:p>
            <a:r>
              <a:rPr lang="pl-PL" dirty="0"/>
              <a:t>1976 – dziś - neoklasycyzm, menadżeryzm penalny, zarządzanie ryzykiem.</a:t>
            </a:r>
          </a:p>
          <a:p>
            <a:r>
              <a:rPr lang="pl-PL" sz="4800" b="1" dirty="0"/>
              <a:t>Zwrot prewencyjny </a:t>
            </a:r>
          </a:p>
          <a:p>
            <a:endParaRPr lang="pl-PL" dirty="0"/>
          </a:p>
        </p:txBody>
      </p:sp>
    </p:spTree>
    <p:extLst>
      <p:ext uri="{BB962C8B-B14F-4D97-AF65-F5344CB8AC3E}">
        <p14:creationId xmlns:p14="http://schemas.microsoft.com/office/powerpoint/2010/main" val="3210409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Wątpliwości</a:t>
            </a:r>
          </a:p>
        </p:txBody>
      </p:sp>
      <p:sp>
        <p:nvSpPr>
          <p:cNvPr id="3" name="Symbol zastępczy zawartości 2"/>
          <p:cNvSpPr>
            <a:spLocks noGrp="1"/>
          </p:cNvSpPr>
          <p:nvPr>
            <p:ph idx="1"/>
          </p:nvPr>
        </p:nvSpPr>
        <p:spPr/>
        <p:txBody>
          <a:bodyPr>
            <a:normAutofit/>
          </a:bodyPr>
          <a:lstStyle/>
          <a:p>
            <a:r>
              <a:rPr lang="pl-PL" b="1" dirty="0"/>
              <a:t>Nie ma żadnych opartych na badaniach przesłanek, które wskazywałyby na to, że jesteśmy w lepszej sytuacji niż kilkadziesiąt lat temu, jeśli chodzi o możliwość przewidywania przyszłych </a:t>
            </a:r>
            <a:r>
              <a:rPr lang="pl-PL" b="1" dirty="0" err="1"/>
              <a:t>zachowań</a:t>
            </a:r>
            <a:r>
              <a:rPr lang="pl-PL" b="1" dirty="0"/>
              <a:t> agresywnych na poziomie indywidualnym za pomocą określonych narzędzi oceny. Wszystkie metody predykcji stosowane w krajach skandynawskich są zgodne z aktualnym stanem wiedzy. T. LAPPI-SEPPÄLÄ 2023.</a:t>
            </a:r>
          </a:p>
        </p:txBody>
      </p:sp>
    </p:spTree>
    <p:extLst>
      <p:ext uri="{BB962C8B-B14F-4D97-AF65-F5344CB8AC3E}">
        <p14:creationId xmlns:p14="http://schemas.microsoft.com/office/powerpoint/2010/main" val="2515849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ormAutofit/>
          </a:bodyPr>
          <a:lstStyle/>
          <a:p>
            <a:pPr lvl="0"/>
            <a:r>
              <a:rPr lang="pl-PL" dirty="0"/>
              <a:t>Wątpliwości konstytucyjne - jaki model systemu środków reakcji?</a:t>
            </a:r>
          </a:p>
        </p:txBody>
      </p:sp>
      <p:sp>
        <p:nvSpPr>
          <p:cNvPr id="3" name="Symbol zastępczy zawartości 2"/>
          <p:cNvSpPr txBox="1">
            <a:spLocks noGrp="1"/>
          </p:cNvSpPr>
          <p:nvPr>
            <p:ph idx="1"/>
          </p:nvPr>
        </p:nvSpPr>
        <p:spPr/>
        <p:txBody>
          <a:bodyPr/>
          <a:lstStyle/>
          <a:p>
            <a:pPr lvl="0">
              <a:lnSpc>
                <a:spcPct val="80000"/>
              </a:lnSpc>
            </a:pPr>
            <a:r>
              <a:rPr lang="pl-PL" sz="1950" i="1" dirty="0" err="1"/>
              <a:t>Rechtsstaat</a:t>
            </a:r>
            <a:r>
              <a:rPr lang="pl-PL" sz="1950" dirty="0"/>
              <a:t> – jednolitość orzecznictwa, równość wobec prawa. </a:t>
            </a:r>
          </a:p>
          <a:p>
            <a:pPr lvl="0">
              <a:lnSpc>
                <a:spcPct val="80000"/>
              </a:lnSpc>
            </a:pPr>
            <a:r>
              <a:rPr lang="en-US" sz="1950" i="1" dirty="0" err="1"/>
              <a:t>Rechtsstaat</a:t>
            </a:r>
            <a:r>
              <a:rPr lang="en-US" sz="1950" dirty="0"/>
              <a:t> </a:t>
            </a:r>
            <a:r>
              <a:rPr lang="pl-PL" sz="1950" dirty="0"/>
              <a:t>oznacza „państwo konstytucyjne”, w którym władza rządu jest ograniczona przez prawo. </a:t>
            </a:r>
          </a:p>
          <a:p>
            <a:pPr lvl="0">
              <a:lnSpc>
                <a:spcPct val="80000"/>
              </a:lnSpc>
            </a:pPr>
            <a:r>
              <a:rPr lang="pl-PL" sz="1950" dirty="0"/>
              <a:t>Koncepcja ta bywa zestawiana z  </a:t>
            </a:r>
            <a:r>
              <a:rPr lang="en-US" sz="1950" dirty="0"/>
              <a:t>Anglo-</a:t>
            </a:r>
            <a:r>
              <a:rPr lang="en-US" sz="1950" dirty="0" err="1"/>
              <a:t>Amer</a:t>
            </a:r>
            <a:r>
              <a:rPr lang="pl-PL" sz="1950" dirty="0" err="1"/>
              <a:t>ykańską</a:t>
            </a:r>
            <a:r>
              <a:rPr lang="pl-PL" sz="1950" dirty="0"/>
              <a:t> koncepcją </a:t>
            </a:r>
            <a:r>
              <a:rPr lang="en-US" sz="1950" dirty="0"/>
              <a:t>the rule of law, </a:t>
            </a:r>
            <a:r>
              <a:rPr lang="pl-PL" sz="1950" dirty="0"/>
              <a:t>ale różni się od niej tym, że kładzie nacisk na słuszność (</a:t>
            </a:r>
            <a:r>
              <a:rPr lang="en-US" sz="1950" dirty="0"/>
              <a:t>just</a:t>
            </a:r>
            <a:r>
              <a:rPr lang="pl-PL" sz="1950" dirty="0"/>
              <a:t>), w działaniach. W R. chodzi o moralną słuszność opartą o etykę, racjonalność, prawo, prawo naturalne, religię, równość itd.</a:t>
            </a:r>
            <a:r>
              <a:rPr lang="en-US" sz="1950" dirty="0"/>
              <a:t>)</a:t>
            </a:r>
            <a:r>
              <a:rPr lang="pl-PL" sz="1950" dirty="0"/>
              <a:t> C. Schmitt</a:t>
            </a:r>
            <a:r>
              <a:rPr lang="en-US" sz="1950" dirty="0"/>
              <a:t>. </a:t>
            </a:r>
            <a:endParaRPr lang="pl-PL" sz="1950" dirty="0"/>
          </a:p>
          <a:p>
            <a:pPr lvl="0">
              <a:lnSpc>
                <a:spcPct val="80000"/>
              </a:lnSpc>
            </a:pPr>
            <a:endParaRPr lang="pl-PL" sz="1950" dirty="0"/>
          </a:p>
          <a:p>
            <a:pPr lvl="0">
              <a:lnSpc>
                <a:spcPct val="80000"/>
              </a:lnSpc>
            </a:pPr>
            <a:r>
              <a:rPr lang="pl-PL" sz="1950" dirty="0"/>
              <a:t>Przeciwieństwem jest </a:t>
            </a:r>
            <a:r>
              <a:rPr lang="en-US" sz="1950" i="1" dirty="0" err="1"/>
              <a:t>Obrigkeitsstaat</a:t>
            </a:r>
            <a:r>
              <a:rPr lang="pl-PL" sz="1950" dirty="0"/>
              <a:t>, czyli</a:t>
            </a:r>
            <a:r>
              <a:rPr lang="en-US" sz="1950" dirty="0"/>
              <a:t> </a:t>
            </a:r>
            <a:r>
              <a:rPr lang="pl-PL" sz="1950" dirty="0"/>
              <a:t>państwo oparte o arbitralnie stosowane prawo.</a:t>
            </a:r>
          </a:p>
          <a:p>
            <a:pPr lvl="0">
              <a:lnSpc>
                <a:spcPct val="80000"/>
              </a:lnSpc>
            </a:pPr>
            <a:r>
              <a:rPr lang="en-US" sz="1950" dirty="0"/>
              <a:t>The Legal Doctrines of the Rule of Law and the Legal State (</a:t>
            </a:r>
            <a:r>
              <a:rPr lang="en-US" sz="1950" dirty="0" err="1"/>
              <a:t>Rechtsstaat</a:t>
            </a:r>
            <a:r>
              <a:rPr lang="en-US" sz="1950" dirty="0"/>
              <a:t>). Editors: </a:t>
            </a:r>
            <a:r>
              <a:rPr lang="en-US" sz="1950" dirty="0" err="1"/>
              <a:t>Silkenat</a:t>
            </a:r>
            <a:r>
              <a:rPr lang="en-US" sz="1950" dirty="0"/>
              <a:t>, James R., Hickey Jr., James E., Barenboim, Peter D. (Eds.), Springer, 2014</a:t>
            </a:r>
            <a:endParaRPr lang="pl-PL" sz="1950" dirty="0"/>
          </a:p>
        </p:txBody>
      </p:sp>
    </p:spTree>
    <p:extLst>
      <p:ext uri="{BB962C8B-B14F-4D97-AF65-F5344CB8AC3E}">
        <p14:creationId xmlns:p14="http://schemas.microsoft.com/office/powerpoint/2010/main" val="4222122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F61347-FAFD-C1F5-D2AC-C3301971995E}"/>
              </a:ext>
            </a:extLst>
          </p:cNvPr>
          <p:cNvSpPr>
            <a:spLocks noGrp="1"/>
          </p:cNvSpPr>
          <p:nvPr>
            <p:ph type="title"/>
          </p:nvPr>
        </p:nvSpPr>
        <p:spPr/>
        <p:txBody>
          <a:bodyPr>
            <a:normAutofit/>
          </a:bodyPr>
          <a:lstStyle/>
          <a:p>
            <a:r>
              <a:rPr lang="pl-PL" dirty="0"/>
              <a:t>Poczucie bezpieczeństwa Polaków CBOS maj 2023</a:t>
            </a:r>
          </a:p>
        </p:txBody>
      </p:sp>
      <p:pic>
        <p:nvPicPr>
          <p:cNvPr id="6" name="Symbol zastępczy zawartości 5">
            <a:extLst>
              <a:ext uri="{FF2B5EF4-FFF2-40B4-BE49-F238E27FC236}">
                <a16:creationId xmlns:a16="http://schemas.microsoft.com/office/drawing/2014/main" id="{9889DC56-55CC-07FB-7AF6-A8D88D408FF4}"/>
              </a:ext>
            </a:extLst>
          </p:cNvPr>
          <p:cNvPicPr>
            <a:picLocks noGrp="1" noChangeAspect="1"/>
          </p:cNvPicPr>
          <p:nvPr>
            <p:ph idx="1"/>
          </p:nvPr>
        </p:nvPicPr>
        <p:blipFill>
          <a:blip r:embed="rId2"/>
          <a:stretch>
            <a:fillRect/>
          </a:stretch>
        </p:blipFill>
        <p:spPr>
          <a:xfrm>
            <a:off x="2455938" y="1825625"/>
            <a:ext cx="7280123" cy="4351338"/>
          </a:xfrm>
        </p:spPr>
      </p:pic>
    </p:spTree>
    <p:extLst>
      <p:ext uri="{BB962C8B-B14F-4D97-AF65-F5344CB8AC3E}">
        <p14:creationId xmlns:p14="http://schemas.microsoft.com/office/powerpoint/2010/main" val="1926197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3C401220-623E-4814-9B74-B692BE19EEE8}"/>
              </a:ext>
            </a:extLst>
          </p:cNvPr>
          <p:cNvPicPr>
            <a:picLocks noGrp="1" noChangeAspect="1"/>
          </p:cNvPicPr>
          <p:nvPr>
            <p:ph idx="1"/>
          </p:nvPr>
        </p:nvPicPr>
        <p:blipFill>
          <a:blip r:embed="rId2"/>
          <a:stretch>
            <a:fillRect/>
          </a:stretch>
        </p:blipFill>
        <p:spPr>
          <a:xfrm>
            <a:off x="643467" y="1607686"/>
            <a:ext cx="10905066" cy="3642626"/>
          </a:xfrm>
          <a:prstGeom prst="rect">
            <a:avLst/>
          </a:prstGeom>
          <a:ln>
            <a:noFill/>
          </a:ln>
        </p:spPr>
      </p:pic>
    </p:spTree>
    <p:extLst>
      <p:ext uri="{BB962C8B-B14F-4D97-AF65-F5344CB8AC3E}">
        <p14:creationId xmlns:p14="http://schemas.microsoft.com/office/powerpoint/2010/main" val="3931140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45CE70CA-C4C9-E1FD-045C-6F22CBB3E5DF}"/>
              </a:ext>
            </a:extLst>
          </p:cNvPr>
          <p:cNvPicPr>
            <a:picLocks noGrp="1" noChangeAspect="1"/>
          </p:cNvPicPr>
          <p:nvPr>
            <p:ph idx="1"/>
          </p:nvPr>
        </p:nvPicPr>
        <p:blipFill>
          <a:blip r:embed="rId2"/>
          <a:stretch>
            <a:fillRect/>
          </a:stretch>
        </p:blipFill>
        <p:spPr>
          <a:xfrm>
            <a:off x="853764" y="709127"/>
            <a:ext cx="10960679" cy="5439745"/>
          </a:xfrm>
        </p:spPr>
      </p:pic>
    </p:spTree>
    <p:extLst>
      <p:ext uri="{BB962C8B-B14F-4D97-AF65-F5344CB8AC3E}">
        <p14:creationId xmlns:p14="http://schemas.microsoft.com/office/powerpoint/2010/main" val="927517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a 12">
            <a:extLst>
              <a:ext uri="{FF2B5EF4-FFF2-40B4-BE49-F238E27FC236}">
                <a16:creationId xmlns:a16="http://schemas.microsoft.com/office/drawing/2014/main" id="{8F025658-CBD7-7BFC-2507-ED28E775BA71}"/>
              </a:ext>
            </a:extLst>
          </p:cNvPr>
          <p:cNvGraphicFramePr>
            <a:graphicFrameLocks noGrp="1"/>
          </p:cNvGraphicFramePr>
          <p:nvPr>
            <p:ph idx="1"/>
          </p:nvPr>
        </p:nvGraphicFramePr>
        <p:xfrm>
          <a:off x="709127" y="1825624"/>
          <a:ext cx="10644675" cy="2975254"/>
        </p:xfrm>
        <a:graphic>
          <a:graphicData uri="http://schemas.openxmlformats.org/drawingml/2006/table">
            <a:tbl>
              <a:tblPr firstRow="1" bandRow="1">
                <a:tableStyleId>{5C22544A-7EE6-4342-B048-85BDC9FD1C3A}</a:tableStyleId>
              </a:tblPr>
              <a:tblGrid>
                <a:gridCol w="2128935">
                  <a:extLst>
                    <a:ext uri="{9D8B030D-6E8A-4147-A177-3AD203B41FA5}">
                      <a16:colId xmlns:a16="http://schemas.microsoft.com/office/drawing/2014/main" val="4068956031"/>
                    </a:ext>
                  </a:extLst>
                </a:gridCol>
                <a:gridCol w="2128935">
                  <a:extLst>
                    <a:ext uri="{9D8B030D-6E8A-4147-A177-3AD203B41FA5}">
                      <a16:colId xmlns:a16="http://schemas.microsoft.com/office/drawing/2014/main" val="2876716822"/>
                    </a:ext>
                  </a:extLst>
                </a:gridCol>
                <a:gridCol w="2128935">
                  <a:extLst>
                    <a:ext uri="{9D8B030D-6E8A-4147-A177-3AD203B41FA5}">
                      <a16:colId xmlns:a16="http://schemas.microsoft.com/office/drawing/2014/main" val="234414242"/>
                    </a:ext>
                  </a:extLst>
                </a:gridCol>
                <a:gridCol w="2128935">
                  <a:extLst>
                    <a:ext uri="{9D8B030D-6E8A-4147-A177-3AD203B41FA5}">
                      <a16:colId xmlns:a16="http://schemas.microsoft.com/office/drawing/2014/main" val="184214610"/>
                    </a:ext>
                  </a:extLst>
                </a:gridCol>
                <a:gridCol w="2128935">
                  <a:extLst>
                    <a:ext uri="{9D8B030D-6E8A-4147-A177-3AD203B41FA5}">
                      <a16:colId xmlns:a16="http://schemas.microsoft.com/office/drawing/2014/main" val="2810536558"/>
                    </a:ext>
                  </a:extLst>
                </a:gridCol>
              </a:tblGrid>
              <a:tr h="1237894">
                <a:tc>
                  <a:txBody>
                    <a:bodyPr/>
                    <a:lstStyle/>
                    <a:p>
                      <a:r>
                        <a:rPr lang="pl-PL" dirty="0"/>
                        <a:t>Kraj</a:t>
                      </a:r>
                    </a:p>
                  </a:txBody>
                  <a:tcPr/>
                </a:tc>
                <a:tc>
                  <a:txBody>
                    <a:bodyPr/>
                    <a:lstStyle/>
                    <a:p>
                      <a:r>
                        <a:rPr lang="pl-PL" dirty="0"/>
                        <a:t>Łączna liczba</a:t>
                      </a:r>
                    </a:p>
                    <a:p>
                      <a:r>
                        <a:rPr lang="pl-PL" dirty="0"/>
                        <a:t>probantów</a:t>
                      </a:r>
                    </a:p>
                  </a:txBody>
                  <a:tcPr/>
                </a:tc>
                <a:tc>
                  <a:txBody>
                    <a:bodyPr/>
                    <a:lstStyle/>
                    <a:p>
                      <a:r>
                        <a:rPr lang="pl-PL" dirty="0"/>
                        <a:t>Całkowita liczba osadzonych</a:t>
                      </a:r>
                    </a:p>
                  </a:txBody>
                  <a:tcPr/>
                </a:tc>
                <a:tc>
                  <a:txBody>
                    <a:bodyPr/>
                    <a:lstStyle/>
                    <a:p>
                      <a:r>
                        <a:rPr lang="pl-PL" dirty="0"/>
                        <a:t>Łącznie</a:t>
                      </a:r>
                    </a:p>
                    <a:p>
                      <a:r>
                        <a:rPr lang="pl-PL" dirty="0"/>
                        <a:t>populacja </a:t>
                      </a:r>
                    </a:p>
                  </a:txBody>
                  <a:tcPr/>
                </a:tc>
                <a:tc>
                  <a:txBody>
                    <a:bodyPr/>
                    <a:lstStyle/>
                    <a:p>
                      <a:r>
                        <a:rPr lang="pl-PL" dirty="0"/>
                        <a:t>Wskaźnik populacji poddanej oddziaływaniu korekcyjnemu (osadzeni i probanci)</a:t>
                      </a:r>
                    </a:p>
                  </a:txBody>
                  <a:tcPr/>
                </a:tc>
                <a:extLst>
                  <a:ext uri="{0D108BD9-81ED-4DB2-BD59-A6C34878D82A}">
                    <a16:rowId xmlns:a16="http://schemas.microsoft.com/office/drawing/2014/main" val="2354420944"/>
                  </a:ext>
                </a:extLst>
              </a:tr>
              <a:tr h="1237894">
                <a:tc>
                  <a:txBody>
                    <a:bodyPr/>
                    <a:lstStyle/>
                    <a:p>
                      <a:r>
                        <a:rPr lang="pl-PL" dirty="0"/>
                        <a:t>POLSKA</a:t>
                      </a:r>
                    </a:p>
                  </a:txBody>
                  <a:tcPr/>
                </a:tc>
                <a:tc>
                  <a:txBody>
                    <a:bodyPr/>
                    <a:lstStyle/>
                    <a:p>
                      <a:r>
                        <a:rPr lang="pl-PL" dirty="0"/>
                        <a:t>239217 </a:t>
                      </a:r>
                    </a:p>
                  </a:txBody>
                  <a:tcPr/>
                </a:tc>
                <a:tc>
                  <a:txBody>
                    <a:bodyPr/>
                    <a:lstStyle/>
                    <a:p>
                      <a:r>
                        <a:rPr lang="pl-PL" dirty="0"/>
                        <a:t>71 874</a:t>
                      </a:r>
                    </a:p>
                  </a:txBody>
                  <a:tcPr/>
                </a:tc>
                <a:tc>
                  <a:txBody>
                    <a:bodyPr/>
                    <a:lstStyle/>
                    <a:p>
                      <a:r>
                        <a:rPr lang="pl-PL" sz="3600" b="1" dirty="0"/>
                        <a:t>311 091</a:t>
                      </a:r>
                    </a:p>
                  </a:txBody>
                  <a:tcPr/>
                </a:tc>
                <a:tc>
                  <a:txBody>
                    <a:bodyPr/>
                    <a:lstStyle/>
                    <a:p>
                      <a:r>
                        <a:rPr lang="pl-PL" sz="6000" dirty="0"/>
                        <a:t>824,3</a:t>
                      </a:r>
                    </a:p>
                  </a:txBody>
                  <a:tcPr/>
                </a:tc>
                <a:extLst>
                  <a:ext uri="{0D108BD9-81ED-4DB2-BD59-A6C34878D82A}">
                    <a16:rowId xmlns:a16="http://schemas.microsoft.com/office/drawing/2014/main" val="3057947076"/>
                  </a:ext>
                </a:extLst>
              </a:tr>
            </a:tbl>
          </a:graphicData>
        </a:graphic>
      </p:graphicFrame>
    </p:spTree>
    <p:extLst>
      <p:ext uri="{BB962C8B-B14F-4D97-AF65-F5344CB8AC3E}">
        <p14:creationId xmlns:p14="http://schemas.microsoft.com/office/powerpoint/2010/main" val="4010434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CE503-ED15-956E-3B90-7F0D4DFEA681}"/>
              </a:ext>
            </a:extLst>
          </p:cNvPr>
          <p:cNvSpPr>
            <a:spLocks noGrp="1"/>
          </p:cNvSpPr>
          <p:nvPr>
            <p:ph type="title"/>
          </p:nvPr>
        </p:nvSpPr>
        <p:spPr>
          <a:xfrm>
            <a:off x="643466" y="786383"/>
            <a:ext cx="3517567" cy="2093975"/>
          </a:xfrm>
        </p:spPr>
        <p:txBody>
          <a:bodyPr anchor="b">
            <a:normAutofit/>
          </a:bodyPr>
          <a:lstStyle/>
          <a:p>
            <a:r>
              <a:rPr lang="pl-PL" sz="3300" dirty="0"/>
              <a:t>Obsesja bezpieczeństwa</a:t>
            </a:r>
          </a:p>
        </p:txBody>
      </p:sp>
      <p:pic>
        <p:nvPicPr>
          <p:cNvPr id="4" name="Obraz 3">
            <a:extLst>
              <a:ext uri="{FF2B5EF4-FFF2-40B4-BE49-F238E27FC236}">
                <a16:creationId xmlns:a16="http://schemas.microsoft.com/office/drawing/2014/main" id="{800FA53C-F8D2-E0B7-32E2-53248F5F7CAD}"/>
              </a:ext>
            </a:extLst>
          </p:cNvPr>
          <p:cNvPicPr>
            <a:picLocks noChangeAspect="1"/>
          </p:cNvPicPr>
          <p:nvPr/>
        </p:nvPicPr>
        <p:blipFill>
          <a:blip r:embed="rId2"/>
          <a:stretch>
            <a:fillRect/>
          </a:stretch>
        </p:blipFill>
        <p:spPr>
          <a:xfrm>
            <a:off x="5458984" y="1450251"/>
            <a:ext cx="5928344" cy="4019853"/>
          </a:xfrm>
          <a:prstGeom prst="rect">
            <a:avLst/>
          </a:prstGeom>
          <a:noFill/>
        </p:spPr>
      </p:pic>
      <p:sp>
        <p:nvSpPr>
          <p:cNvPr id="3" name="Symbol zastępczy zawartości 2">
            <a:extLst>
              <a:ext uri="{FF2B5EF4-FFF2-40B4-BE49-F238E27FC236}">
                <a16:creationId xmlns:a16="http://schemas.microsoft.com/office/drawing/2014/main" id="{20A496F3-43EE-FD30-C074-911F20EF7DC0}"/>
              </a:ext>
            </a:extLst>
          </p:cNvPr>
          <p:cNvSpPr>
            <a:spLocks noGrp="1"/>
          </p:cNvSpPr>
          <p:nvPr>
            <p:ph type="body" sz="half" idx="2"/>
          </p:nvPr>
        </p:nvSpPr>
        <p:spPr>
          <a:xfrm>
            <a:off x="643465" y="3043050"/>
            <a:ext cx="3517567" cy="3064505"/>
          </a:xfrm>
        </p:spPr>
        <p:txBody>
          <a:bodyPr>
            <a:normAutofit fontScale="92500" lnSpcReduction="20000"/>
          </a:bodyPr>
          <a:lstStyle/>
          <a:p>
            <a:endParaRPr lang="pl-PL" dirty="0"/>
          </a:p>
          <a:p>
            <a:r>
              <a:rPr lang="pl-PL" dirty="0" err="1"/>
              <a:t>Transakceracja</a:t>
            </a:r>
            <a:br>
              <a:rPr lang="pl-PL" dirty="0"/>
            </a:br>
            <a:r>
              <a:rPr lang="pl-PL" sz="1800" dirty="0"/>
              <a:t>Stanley Cohen (1983, 1985) </a:t>
            </a:r>
            <a:r>
              <a:rPr lang="pl-PL" sz="1800" dirty="0" err="1"/>
              <a:t>Visions</a:t>
            </a:r>
            <a:r>
              <a:rPr lang="pl-PL" sz="1800" dirty="0"/>
              <a:t> of </a:t>
            </a:r>
            <a:r>
              <a:rPr lang="pl-PL" sz="1800" dirty="0" err="1"/>
              <a:t>Social</a:t>
            </a:r>
            <a:r>
              <a:rPr lang="pl-PL" sz="1800" dirty="0"/>
              <a:t> Control</a:t>
            </a:r>
            <a:endParaRPr lang="pl-PL" dirty="0"/>
          </a:p>
          <a:p>
            <a:endParaRPr lang="pl-PL" dirty="0"/>
          </a:p>
          <a:p>
            <a:r>
              <a:rPr lang="en-US" dirty="0"/>
              <a:t>J. Pratt</a:t>
            </a:r>
            <a:r>
              <a:rPr lang="pl-PL" dirty="0"/>
              <a:t>, </a:t>
            </a:r>
            <a:r>
              <a:rPr lang="en-US" dirty="0"/>
              <a:t>Law, Insecurity and Risk Control</a:t>
            </a:r>
            <a:r>
              <a:rPr lang="pl-PL" dirty="0"/>
              <a:t>. </a:t>
            </a:r>
            <a:r>
              <a:rPr lang="en-US" dirty="0"/>
              <a:t>Crime Prevention and Security Management</a:t>
            </a:r>
            <a:r>
              <a:rPr lang="pl-PL" dirty="0"/>
              <a:t>, 2020.</a:t>
            </a:r>
          </a:p>
          <a:p>
            <a:r>
              <a:rPr lang="pl-PL" dirty="0"/>
              <a:t> </a:t>
            </a:r>
          </a:p>
        </p:txBody>
      </p:sp>
    </p:spTree>
    <p:extLst>
      <p:ext uri="{BB962C8B-B14F-4D97-AF65-F5344CB8AC3E}">
        <p14:creationId xmlns:p14="http://schemas.microsoft.com/office/powerpoint/2010/main" val="343437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3A4A82-CE9B-2C3A-08B6-E1D0DE2AA1D3}"/>
              </a:ext>
            </a:extLst>
          </p:cNvPr>
          <p:cNvSpPr>
            <a:spLocks noGrp="1"/>
          </p:cNvSpPr>
          <p:nvPr>
            <p:ph type="title"/>
          </p:nvPr>
        </p:nvSpPr>
        <p:spPr/>
        <p:txBody>
          <a:bodyPr/>
          <a:lstStyle/>
          <a:p>
            <a:r>
              <a:rPr lang="pl-PL" dirty="0"/>
              <a:t>Zaburzenia psychiczne w Polsce</a:t>
            </a:r>
          </a:p>
        </p:txBody>
      </p:sp>
      <p:sp>
        <p:nvSpPr>
          <p:cNvPr id="3" name="Symbol zastępczy zawartości 2">
            <a:extLst>
              <a:ext uri="{FF2B5EF4-FFF2-40B4-BE49-F238E27FC236}">
                <a16:creationId xmlns:a16="http://schemas.microsoft.com/office/drawing/2014/main" id="{7AD5A73A-B8EC-FF4D-FD16-21B1E3336189}"/>
              </a:ext>
            </a:extLst>
          </p:cNvPr>
          <p:cNvSpPr>
            <a:spLocks noGrp="1"/>
          </p:cNvSpPr>
          <p:nvPr>
            <p:ph idx="1"/>
          </p:nvPr>
        </p:nvSpPr>
        <p:spPr/>
        <p:txBody>
          <a:bodyPr>
            <a:noAutofit/>
          </a:bodyPr>
          <a:lstStyle/>
          <a:p>
            <a:r>
              <a:rPr lang="pl-PL" sz="3200" b="0" i="0" dirty="0">
                <a:solidFill>
                  <a:srgbClr val="1F1F1F"/>
                </a:solidFill>
                <a:effectLst/>
                <a:latin typeface="Google Sans"/>
              </a:rPr>
              <a:t>Zaburzenia psychiczne dotykają </a:t>
            </a:r>
            <a:r>
              <a:rPr lang="pl-PL" sz="3200" b="0" i="0" dirty="0">
                <a:solidFill>
                  <a:srgbClr val="040C28"/>
                </a:solidFill>
                <a:effectLst/>
                <a:latin typeface="Google Sans"/>
              </a:rPr>
              <a:t>blisko 15 procent Polaków (5,7 mln)</a:t>
            </a:r>
            <a:r>
              <a:rPr lang="pl-PL" sz="3200" b="0" i="0" dirty="0">
                <a:solidFill>
                  <a:srgbClr val="1F1F1F"/>
                </a:solidFill>
                <a:effectLst/>
                <a:latin typeface="Google Sans"/>
              </a:rPr>
              <a:t>, jednak na każde 100 tysięcy mieszkańców naszego kraju przypada tylko 9 psychiatrów, podczas gdy w Europie liczba ta jest średnio dwa razy wyższa, a w Finlandii i Norwegii to 24 specjalistów…</a:t>
            </a:r>
            <a:endParaRPr lang="pl-PL" sz="3200" dirty="0"/>
          </a:p>
        </p:txBody>
      </p:sp>
      <p:sp>
        <p:nvSpPr>
          <p:cNvPr id="4" name="Symbol zastępczy tekstu 3">
            <a:extLst>
              <a:ext uri="{FF2B5EF4-FFF2-40B4-BE49-F238E27FC236}">
                <a16:creationId xmlns:a16="http://schemas.microsoft.com/office/drawing/2014/main" id="{D057A1D8-E4D2-9BAC-49B6-52CE3D9EFF31}"/>
              </a:ext>
            </a:extLst>
          </p:cNvPr>
          <p:cNvSpPr>
            <a:spLocks noGrp="1"/>
          </p:cNvSpPr>
          <p:nvPr>
            <p:ph type="body" sz="half" idx="2"/>
          </p:nvPr>
        </p:nvSpPr>
        <p:spPr/>
        <p:txBody>
          <a:bodyPr/>
          <a:lstStyle/>
          <a:p>
            <a:endParaRPr lang="pl-PL" dirty="0"/>
          </a:p>
        </p:txBody>
      </p:sp>
    </p:spTree>
    <p:extLst>
      <p:ext uri="{BB962C8B-B14F-4D97-AF65-F5344CB8AC3E}">
        <p14:creationId xmlns:p14="http://schemas.microsoft.com/office/powerpoint/2010/main" val="2382695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ormAutofit/>
          </a:bodyPr>
          <a:lstStyle/>
          <a:p>
            <a:pPr lvl="0"/>
            <a:r>
              <a:rPr lang="pl-PL" dirty="0"/>
              <a:t>Zamiast wniosków: w stronę </a:t>
            </a:r>
            <a:r>
              <a:rPr lang="pl-PL" dirty="0" err="1"/>
              <a:t>technoutopianizmu</a:t>
            </a:r>
            <a:r>
              <a:rPr lang="pl-PL" dirty="0"/>
              <a:t>?</a:t>
            </a:r>
          </a:p>
        </p:txBody>
      </p:sp>
      <p:sp>
        <p:nvSpPr>
          <p:cNvPr id="3" name="Symbol zastępczy zawartości 2"/>
          <p:cNvSpPr txBox="1">
            <a:spLocks noGrp="1"/>
          </p:cNvSpPr>
          <p:nvPr>
            <p:ph idx="1"/>
          </p:nvPr>
        </p:nvSpPr>
        <p:spPr/>
        <p:txBody>
          <a:bodyPr/>
          <a:lstStyle/>
          <a:p>
            <a:pPr lvl="0">
              <a:lnSpc>
                <a:spcPct val="70000"/>
              </a:lnSpc>
            </a:pPr>
            <a:r>
              <a:rPr lang="pl-PL" sz="1950" dirty="0"/>
              <a:t>Techno – </a:t>
            </a:r>
            <a:r>
              <a:rPr lang="pl-PL" sz="1950" dirty="0" err="1"/>
              <a:t>utopianism</a:t>
            </a:r>
            <a:r>
              <a:rPr lang="pl-PL" sz="1950" dirty="0"/>
              <a:t> (Mike </a:t>
            </a:r>
            <a:r>
              <a:rPr lang="pl-PL" sz="1950" dirty="0" err="1"/>
              <a:t>Nellis</a:t>
            </a:r>
            <a:r>
              <a:rPr lang="pl-PL" sz="1950" dirty="0"/>
              <a:t>)</a:t>
            </a:r>
          </a:p>
          <a:p>
            <a:pPr lvl="0">
              <a:lnSpc>
                <a:spcPct val="70000"/>
              </a:lnSpc>
            </a:pPr>
            <a:r>
              <a:rPr lang="pl-PL" sz="1950" dirty="0"/>
              <a:t>SDE, rejestry przestępców seksualnych (USTAWA z dnia 13 maja 2016 r. o przeciwdziałaniu zagrożeniom przestępczością na tle seksualnym, Dz.U. 2016 poz. 862), kastracja farmakologiczna, zakazy zbliżania, prywatyzacja więziennictwa, CRC </a:t>
            </a:r>
            <a:r>
              <a:rPr lang="pl-PL" sz="1950" dirty="0" err="1"/>
              <a:t>Community</a:t>
            </a:r>
            <a:r>
              <a:rPr lang="pl-PL" sz="1950" dirty="0"/>
              <a:t> </a:t>
            </a:r>
            <a:r>
              <a:rPr lang="pl-PL" sz="1950" dirty="0" err="1"/>
              <a:t>Rehabilitation</a:t>
            </a:r>
            <a:r>
              <a:rPr lang="pl-PL" sz="1950" dirty="0"/>
              <a:t> </a:t>
            </a:r>
            <a:r>
              <a:rPr lang="pl-PL" sz="1950" dirty="0" err="1"/>
              <a:t>Companies</a:t>
            </a:r>
            <a:r>
              <a:rPr lang="pl-PL" sz="1950" dirty="0"/>
              <a:t>, </a:t>
            </a:r>
          </a:p>
          <a:p>
            <a:pPr lvl="0">
              <a:lnSpc>
                <a:spcPct val="70000"/>
              </a:lnSpc>
            </a:pPr>
            <a:r>
              <a:rPr lang="pl-PL" sz="1950" dirty="0"/>
              <a:t>Rozdział 4 Określenie miejsc szczególnego zagrożenia przestępczością na tle seksualnym</a:t>
            </a:r>
          </a:p>
          <a:p>
            <a:pPr lvl="0">
              <a:lnSpc>
                <a:spcPct val="70000"/>
              </a:lnSpc>
            </a:pPr>
            <a:r>
              <a:rPr lang="pl-PL" sz="1950" dirty="0"/>
              <a:t>Art. 22. Określenie miejsc szczególnego zagrożenia przestępczością na tle seksualnym następuje w formie dostępnej publicznie policyjnej mapy zagrożeń przestępstwami na tle seksualnym, o której mowa w art. 21o ustawy z dnia 6 kwietnia 1990 r. o Policji (Dz. U. z 2015 r. poz. 355, z </a:t>
            </a:r>
            <a:r>
              <a:rPr lang="pl-PL" sz="1950" dirty="0" err="1"/>
              <a:t>późn</a:t>
            </a:r>
            <a:r>
              <a:rPr lang="pl-PL" sz="1950" dirty="0"/>
              <a:t>. zm.3).</a:t>
            </a:r>
          </a:p>
          <a:p>
            <a:pPr lvl="0">
              <a:lnSpc>
                <a:spcPct val="70000"/>
              </a:lnSpc>
            </a:pPr>
            <a:r>
              <a:rPr lang="pl-PL" sz="1950" dirty="0"/>
              <a:t>A może to? http://foc.us/</a:t>
            </a:r>
          </a:p>
        </p:txBody>
      </p:sp>
    </p:spTree>
    <p:extLst>
      <p:ext uri="{BB962C8B-B14F-4D97-AF65-F5344CB8AC3E}">
        <p14:creationId xmlns:p14="http://schemas.microsoft.com/office/powerpoint/2010/main" val="2553460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3"/>
          <p:cNvPicPr>
            <a:picLocks noGrp="1" noChangeAspect="1"/>
          </p:cNvPicPr>
          <p:nvPr>
            <p:ph idx="1"/>
          </p:nvPr>
        </p:nvPicPr>
        <p:blipFill>
          <a:blip r:embed="rId2"/>
          <a:stretch>
            <a:fillRect/>
          </a:stretch>
        </p:blipFill>
        <p:spPr>
          <a:xfrm>
            <a:off x="2029675" y="1141953"/>
            <a:ext cx="7733588" cy="4348020"/>
          </a:xfrm>
        </p:spPr>
      </p:pic>
    </p:spTree>
    <p:extLst>
      <p:ext uri="{BB962C8B-B14F-4D97-AF65-F5344CB8AC3E}">
        <p14:creationId xmlns:p14="http://schemas.microsoft.com/office/powerpoint/2010/main" val="311802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41EF2-709D-A853-1B8A-C3E2D2CF9679}"/>
              </a:ext>
            </a:extLst>
          </p:cNvPr>
          <p:cNvSpPr>
            <a:spLocks noGrp="1"/>
          </p:cNvSpPr>
          <p:nvPr>
            <p:ph type="title"/>
          </p:nvPr>
        </p:nvSpPr>
        <p:spPr/>
        <p:txBody>
          <a:bodyPr/>
          <a:lstStyle/>
          <a:p>
            <a:r>
              <a:rPr lang="pl-PL" dirty="0"/>
              <a:t>Zakład dla niepoprawnych 1932</a:t>
            </a:r>
          </a:p>
        </p:txBody>
      </p:sp>
      <p:sp>
        <p:nvSpPr>
          <p:cNvPr id="3" name="Symbol zastępczy zawartości 2">
            <a:extLst>
              <a:ext uri="{FF2B5EF4-FFF2-40B4-BE49-F238E27FC236}">
                <a16:creationId xmlns:a16="http://schemas.microsoft.com/office/drawing/2014/main" id="{77D00246-6BE3-F1C7-D108-EDBE11D61AB3}"/>
              </a:ext>
            </a:extLst>
          </p:cNvPr>
          <p:cNvSpPr>
            <a:spLocks noGrp="1"/>
          </p:cNvSpPr>
          <p:nvPr>
            <p:ph idx="1"/>
          </p:nvPr>
        </p:nvSpPr>
        <p:spPr/>
        <p:txBody>
          <a:bodyPr>
            <a:normAutofit/>
          </a:bodyPr>
          <a:lstStyle/>
          <a:p>
            <a:endParaRPr lang="pl-PL" dirty="0"/>
          </a:p>
          <a:p>
            <a:r>
              <a:rPr lang="pl-PL" dirty="0"/>
              <a:t>Art.  84.</a:t>
            </a:r>
          </a:p>
          <a:p>
            <a:r>
              <a:rPr lang="pl-PL" dirty="0"/>
              <a:t>§  1.	Sąd zarządza umieszczenie w zakładzie dla niepoprawnych, po odbyciu kary, przestępcy, u którego stwierdzono trzykrotny powrót do przestępstwa (art. 60 § 1), tudzież przestępcy zawodowego lub z nawyknienia, jeżeli pozostawanie ich na wolności grozi niebezpieczeństwem porządkowi prawnemu.</a:t>
            </a:r>
          </a:p>
          <a:p>
            <a:r>
              <a:rPr lang="pl-PL" dirty="0"/>
              <a:t>§  2.	Zamknięcie w zakładzie trwa w miarę potrzeby, w każdym razie najmniej 5 lat; po upływie każdego pięcioletniego okresu sąd rozstrzyga, czy pozostawienie przestępcy w zakładzie na dalszy okres pięcioletni jest konieczne.</a:t>
            </a:r>
          </a:p>
        </p:txBody>
      </p:sp>
    </p:spTree>
    <p:extLst>
      <p:ext uri="{BB962C8B-B14F-4D97-AF65-F5344CB8AC3E}">
        <p14:creationId xmlns:p14="http://schemas.microsoft.com/office/powerpoint/2010/main" val="3562121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3"/>
          <p:cNvPicPr>
            <a:picLocks noGrp="1" noChangeAspect="1"/>
          </p:cNvPicPr>
          <p:nvPr>
            <p:ph idx="1"/>
          </p:nvPr>
        </p:nvPicPr>
        <p:blipFill>
          <a:blip r:embed="rId2"/>
          <a:stretch>
            <a:fillRect/>
          </a:stretch>
        </p:blipFill>
        <p:spPr>
          <a:xfrm>
            <a:off x="2367898" y="1427143"/>
            <a:ext cx="7312239" cy="4111124"/>
          </a:xfrm>
        </p:spPr>
      </p:pic>
    </p:spTree>
    <p:extLst>
      <p:ext uri="{BB962C8B-B14F-4D97-AF65-F5344CB8AC3E}">
        <p14:creationId xmlns:p14="http://schemas.microsoft.com/office/powerpoint/2010/main" val="2180505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endParaRPr lang="pl-PL" dirty="0"/>
          </a:p>
          <a:p>
            <a:pPr algn="ctr"/>
            <a:endParaRPr lang="pl-PL" dirty="0"/>
          </a:p>
          <a:p>
            <a:pPr algn="ctr"/>
            <a:endParaRPr lang="pl-PL" dirty="0"/>
          </a:p>
          <a:p>
            <a:pPr marL="0" indent="0" algn="ctr">
              <a:buNone/>
            </a:pPr>
            <a:r>
              <a:rPr lang="pl-PL" sz="5400" dirty="0"/>
              <a:t>Dziękuję za uwagę.</a:t>
            </a:r>
          </a:p>
        </p:txBody>
      </p:sp>
    </p:spTree>
    <p:extLst>
      <p:ext uri="{BB962C8B-B14F-4D97-AF65-F5344CB8AC3E}">
        <p14:creationId xmlns:p14="http://schemas.microsoft.com/office/powerpoint/2010/main" val="353106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5B0961-477D-1146-693A-CEDCC7151F29}"/>
              </a:ext>
            </a:extLst>
          </p:cNvPr>
          <p:cNvSpPr>
            <a:spLocks noGrp="1"/>
          </p:cNvSpPr>
          <p:nvPr>
            <p:ph type="title"/>
          </p:nvPr>
        </p:nvSpPr>
        <p:spPr/>
        <p:txBody>
          <a:bodyPr/>
          <a:lstStyle/>
          <a:p>
            <a:r>
              <a:rPr lang="pl-PL" dirty="0"/>
              <a:t>Orzecznictwo </a:t>
            </a:r>
          </a:p>
        </p:txBody>
      </p:sp>
      <p:sp>
        <p:nvSpPr>
          <p:cNvPr id="3" name="Symbol zastępczy zawartości 2">
            <a:extLst>
              <a:ext uri="{FF2B5EF4-FFF2-40B4-BE49-F238E27FC236}">
                <a16:creationId xmlns:a16="http://schemas.microsoft.com/office/drawing/2014/main" id="{4C54F631-E0DC-2D06-074F-428907837596}"/>
              </a:ext>
            </a:extLst>
          </p:cNvPr>
          <p:cNvSpPr>
            <a:spLocks noGrp="1"/>
          </p:cNvSpPr>
          <p:nvPr>
            <p:ph idx="1"/>
          </p:nvPr>
        </p:nvSpPr>
        <p:spPr/>
        <p:txBody>
          <a:bodyPr>
            <a:normAutofit fontScale="85000" lnSpcReduction="20000"/>
          </a:bodyPr>
          <a:lstStyle/>
          <a:p>
            <a:pPr algn="l"/>
            <a:endParaRPr lang="pl-PL" b="0" i="0" dirty="0">
              <a:solidFill>
                <a:srgbClr val="333333"/>
              </a:solidFill>
              <a:effectLst/>
              <a:latin typeface="Open Sans" panose="020B0606030504020204" pitchFamily="34" charset="0"/>
            </a:endParaRPr>
          </a:p>
          <a:p>
            <a:br>
              <a:rPr lang="pl-PL" b="1" u="none" strike="noStrike" dirty="0">
                <a:solidFill>
                  <a:srgbClr val="333333"/>
                </a:solidFill>
                <a:effectLst/>
                <a:hlinkClick r:id="rId2"/>
              </a:rPr>
            </a:br>
            <a:r>
              <a:rPr lang="pl-PL" b="1" u="none" strike="noStrike" dirty="0">
                <a:solidFill>
                  <a:srgbClr val="333333"/>
                </a:solidFill>
                <a:effectLst/>
                <a:hlinkClick r:id="rId2"/>
              </a:rPr>
              <a:t>II K 587/38 - Wyrok Sądu Najwyższego</a:t>
            </a:r>
            <a:endParaRPr lang="pl-PL" dirty="0">
              <a:effectLst/>
            </a:endParaRPr>
          </a:p>
          <a:p>
            <a:pPr algn="l"/>
            <a:r>
              <a:rPr lang="pl-PL" b="0" i="0" dirty="0">
                <a:solidFill>
                  <a:srgbClr val="333333"/>
                </a:solidFill>
                <a:effectLst/>
                <a:latin typeface="Open Sans" panose="020B0606030504020204" pitchFamily="34" charset="0"/>
              </a:rPr>
              <a:t>OSN(K) 1939/3/58 - wyrok z dnia 15 czerwca 1938 r.</a:t>
            </a:r>
          </a:p>
          <a:p>
            <a:pPr algn="just"/>
            <a:r>
              <a:rPr lang="pl-PL" dirty="0">
                <a:effectLst/>
              </a:rPr>
              <a:t>TEZA | </a:t>
            </a:r>
            <a:r>
              <a:rPr lang="pl-PL" b="1" dirty="0">
                <a:solidFill>
                  <a:srgbClr val="9C27B0"/>
                </a:solidFill>
                <a:effectLst/>
              </a:rPr>
              <a:t>nieaktualna</a:t>
            </a:r>
            <a:endParaRPr lang="pl-PL" dirty="0">
              <a:effectLst/>
            </a:endParaRPr>
          </a:p>
          <a:p>
            <a:pPr algn="just"/>
            <a:r>
              <a:rPr lang="pl-PL" dirty="0">
                <a:effectLst/>
              </a:rPr>
              <a:t>1. Zarządzenie umieszczenia przestępcy w zakładzie dla niepoprawnych nie jest karą, lecz środkiem zabezpieczającym, do zastosowania zaś tego środka nie jest konieczne ustalenie, iż sprawca zmierzał do wywołania niebezpieczeństwa, lub uświadamiał je sobie, lecz wystarcza stwierdzenie obiektywnego niebezpieczeństwa, jakim jego pozostawanie na wolności zagraża.</a:t>
            </a:r>
          </a:p>
          <a:p>
            <a:pPr algn="just"/>
            <a:r>
              <a:rPr lang="pl-PL" dirty="0">
                <a:effectLst/>
              </a:rPr>
              <a:t>2. Z przepisu art. 84 k. k. wynika, iż zarządzenie o umieszczeniu oskarżonego w zakładzie dla niepoprawnych sąd powinien oprzeć na ocenie jego osoby pod kątem widzenia przyszłości, a mianowicie pod kątem widzenia tego niebezpieczeństwa, jakie w przyszłości zagrażać może porządkowi prawnemu z jego strony.</a:t>
            </a:r>
          </a:p>
          <a:p>
            <a:endParaRPr lang="pl-PL" dirty="0"/>
          </a:p>
        </p:txBody>
      </p:sp>
    </p:spTree>
    <p:extLst>
      <p:ext uri="{BB962C8B-B14F-4D97-AF65-F5344CB8AC3E}">
        <p14:creationId xmlns:p14="http://schemas.microsoft.com/office/powerpoint/2010/main" val="120677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7B229B-B5B3-CB1E-548B-3EFC0F4684C7}"/>
              </a:ext>
            </a:extLst>
          </p:cNvPr>
          <p:cNvSpPr>
            <a:spLocks noGrp="1"/>
          </p:cNvSpPr>
          <p:nvPr>
            <p:ph type="title"/>
          </p:nvPr>
        </p:nvSpPr>
        <p:spPr/>
        <p:txBody>
          <a:bodyPr/>
          <a:lstStyle/>
          <a:p>
            <a:r>
              <a:rPr lang="pl-PL" dirty="0"/>
              <a:t>Ex officio</a:t>
            </a:r>
          </a:p>
        </p:txBody>
      </p:sp>
      <p:sp>
        <p:nvSpPr>
          <p:cNvPr id="3" name="Symbol zastępczy zawartości 2">
            <a:extLst>
              <a:ext uri="{FF2B5EF4-FFF2-40B4-BE49-F238E27FC236}">
                <a16:creationId xmlns:a16="http://schemas.microsoft.com/office/drawing/2014/main" id="{09EF0FC8-07AA-3D45-C889-95609C7362A9}"/>
              </a:ext>
            </a:extLst>
          </p:cNvPr>
          <p:cNvSpPr>
            <a:spLocks noGrp="1"/>
          </p:cNvSpPr>
          <p:nvPr>
            <p:ph idx="1"/>
          </p:nvPr>
        </p:nvSpPr>
        <p:spPr/>
        <p:txBody>
          <a:bodyPr>
            <a:normAutofit lnSpcReduction="10000"/>
          </a:bodyPr>
          <a:lstStyle/>
          <a:p>
            <a:endParaRPr lang="pl-PL" dirty="0">
              <a:effectLst/>
            </a:endParaRPr>
          </a:p>
          <a:p>
            <a:br>
              <a:rPr lang="pl-PL" b="1" u="sng" dirty="0">
                <a:solidFill>
                  <a:srgbClr val="333333"/>
                </a:solidFill>
                <a:effectLst/>
                <a:hlinkClick r:id="rId2"/>
              </a:rPr>
            </a:br>
            <a:r>
              <a:rPr lang="pl-PL" b="1" u="sng" dirty="0">
                <a:solidFill>
                  <a:srgbClr val="333333"/>
                </a:solidFill>
                <a:effectLst/>
                <a:hlinkClick r:id="rId2"/>
              </a:rPr>
              <a:t>K 1551/47 - Wyrok Sądu Najwyższego</a:t>
            </a:r>
            <a:endParaRPr lang="pl-PL" dirty="0">
              <a:effectLst/>
            </a:endParaRPr>
          </a:p>
          <a:p>
            <a:r>
              <a:rPr lang="pl-PL" dirty="0">
                <a:effectLst/>
              </a:rPr>
              <a:t>OSN(K) 1948/2/35 - wyrok z dnia 24 listopada 1947 r.</a:t>
            </a:r>
          </a:p>
          <a:p>
            <a:pPr algn="just"/>
            <a:r>
              <a:rPr lang="pl-PL" dirty="0">
                <a:effectLst/>
              </a:rPr>
              <a:t>TEZA | </a:t>
            </a:r>
            <a:r>
              <a:rPr lang="pl-PL" b="1" dirty="0">
                <a:solidFill>
                  <a:srgbClr val="9C27B0"/>
                </a:solidFill>
                <a:effectLst/>
              </a:rPr>
              <a:t>nieaktualna</a:t>
            </a:r>
            <a:endParaRPr lang="pl-PL" dirty="0">
              <a:effectLst/>
            </a:endParaRPr>
          </a:p>
          <a:p>
            <a:pPr algn="just"/>
            <a:r>
              <a:rPr lang="pl-PL" dirty="0">
                <a:effectLst/>
              </a:rPr>
              <a:t>Umieszczenie w zakładzie dla niepoprawnych (art. 84 k. k.) stanowi środek zabezpieczający, który sąd stosuje z własnej inicjatywy w interesie publicznym i niezależnie od wniosku oskarżyciela.</a:t>
            </a:r>
          </a:p>
          <a:p>
            <a:br>
              <a:rPr lang="pl-PL" dirty="0"/>
            </a:br>
            <a:endParaRPr lang="pl-PL" dirty="0"/>
          </a:p>
        </p:txBody>
      </p:sp>
    </p:spTree>
    <p:extLst>
      <p:ext uri="{BB962C8B-B14F-4D97-AF65-F5344CB8AC3E}">
        <p14:creationId xmlns:p14="http://schemas.microsoft.com/office/powerpoint/2010/main" val="167174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C1AA1A-6C84-FC3F-B44E-97CAE0AF11F9}"/>
              </a:ext>
            </a:extLst>
          </p:cNvPr>
          <p:cNvSpPr>
            <a:spLocks noGrp="1"/>
          </p:cNvSpPr>
          <p:nvPr>
            <p:ph type="title"/>
          </p:nvPr>
        </p:nvSpPr>
        <p:spPr/>
        <p:txBody>
          <a:bodyPr/>
          <a:lstStyle/>
          <a:p>
            <a:r>
              <a:rPr lang="pl-PL" dirty="0" err="1"/>
              <a:t>Desuetudo</a:t>
            </a:r>
            <a:endParaRPr lang="pl-PL" dirty="0"/>
          </a:p>
        </p:txBody>
      </p:sp>
      <p:sp>
        <p:nvSpPr>
          <p:cNvPr id="3" name="Symbol zastępczy zawartości 2">
            <a:extLst>
              <a:ext uri="{FF2B5EF4-FFF2-40B4-BE49-F238E27FC236}">
                <a16:creationId xmlns:a16="http://schemas.microsoft.com/office/drawing/2014/main" id="{8775A012-A960-426D-7567-C5D7FDB799A5}"/>
              </a:ext>
            </a:extLst>
          </p:cNvPr>
          <p:cNvSpPr>
            <a:spLocks noGrp="1"/>
          </p:cNvSpPr>
          <p:nvPr>
            <p:ph idx="1"/>
          </p:nvPr>
        </p:nvSpPr>
        <p:spPr/>
        <p:txBody>
          <a:bodyPr>
            <a:normAutofit fontScale="77500" lnSpcReduction="20000"/>
          </a:bodyPr>
          <a:lstStyle/>
          <a:p>
            <a:endParaRPr lang="pl-PL" dirty="0"/>
          </a:p>
          <a:p>
            <a:r>
              <a:rPr lang="pl-PL" dirty="0"/>
              <a:t>IV K 19/51 - Wyrok Sądu Najwyższego</a:t>
            </a:r>
          </a:p>
          <a:p>
            <a:endParaRPr lang="pl-PL" dirty="0"/>
          </a:p>
          <a:p>
            <a:r>
              <a:rPr lang="pl-PL" dirty="0"/>
              <a:t>OSN(K) 1952/5/67 - wyrok z dnia 8 kwietnia 1952 r.</a:t>
            </a:r>
          </a:p>
          <a:p>
            <a:r>
              <a:rPr lang="pl-PL" dirty="0"/>
              <a:t>TEZA | nieaktualna</a:t>
            </a:r>
          </a:p>
          <a:p>
            <a:r>
              <a:rPr lang="pl-PL" dirty="0"/>
              <a:t>Umieszczenie przestępców w zakładzie dla niepoprawnych jest zasadniczo sprzeczne </a:t>
            </a:r>
            <a:r>
              <a:rPr lang="pl-PL" dirty="0">
                <a:highlight>
                  <a:srgbClr val="00FF00"/>
                </a:highlight>
              </a:rPr>
              <a:t>z podstawami socjalistycznego prawa karnego.</a:t>
            </a:r>
            <a:r>
              <a:rPr lang="pl-PL" dirty="0"/>
              <a:t> Instytucja ta wywodzi się z tzw. pozytywistycznej szkoły prawa karnego, szkoły, która wyraża interesy imperialistyczne i która tezami swymi o środkach zabezpieczających służy do uzasadnienia faszystowskiego terroru w postaci chociażby obozów koncentracyjnych. Instytucja ta w Polsce Ludowej w żadnym razie nie powinna być stosowana, będąc w zasadniczej sprzeczności z podstawami praworządności socjalistycznej i z naczelną tezą, iż w warunkach państwa ludowego nie może być mowy o przestępcach niepoprawnych, gdyż państwo ludowe w pełni umożliwia włączenie każdego przestępcy - po od byciu przez niego kary - do twórczego wysiłku narodu, przyczyniając się do wychowania przestępcy.</a:t>
            </a:r>
          </a:p>
          <a:p>
            <a:endParaRPr lang="pl-PL" dirty="0"/>
          </a:p>
          <a:p>
            <a:endParaRPr lang="pl-PL" dirty="0"/>
          </a:p>
        </p:txBody>
      </p:sp>
    </p:spTree>
    <p:extLst>
      <p:ext uri="{BB962C8B-B14F-4D97-AF65-F5344CB8AC3E}">
        <p14:creationId xmlns:p14="http://schemas.microsoft.com/office/powerpoint/2010/main" val="4148899635"/>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8167765_TF22712842_Win32" id="{F0B31628-AF88-4A6E-A9B9-5EDD7196A46A}" vid="{A1D6BA91-CCF1-4BAD-B4E6-DF6BDF51A8C5}"/>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a35ce7-da64-41fe-b344-e67c8e836ee4" xsi:nil="true"/>
    <_activity xmlns="5aa35ce7-da64-41fe-b344-e67c8e836e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AA951810EB9E439DB7EC7D4ACBA102" ma:contentTypeVersion="13" ma:contentTypeDescription="Create a new document." ma:contentTypeScope="" ma:versionID="3ac79a57a4e61a0a4eecae29e4b6550e">
  <xsd:schema xmlns:xsd="http://www.w3.org/2001/XMLSchema" xmlns:xs="http://www.w3.org/2001/XMLSchema" xmlns:p="http://schemas.microsoft.com/office/2006/metadata/properties" xmlns:ns3="5aa35ce7-da64-41fe-b344-e67c8e836ee4" xmlns:ns4="687636a9-081c-4a35-84b4-908885105fb0" targetNamespace="http://schemas.microsoft.com/office/2006/metadata/properties" ma:root="true" ma:fieldsID="13c408e4cf5fc4072f9ea29c05657a2e" ns3:_="" ns4:_="">
    <xsd:import namespace="5aa35ce7-da64-41fe-b344-e67c8e836ee4"/>
    <xsd:import namespace="687636a9-081c-4a35-84b4-908885105fb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_activity"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35ce7-da64-41fe-b344-e67c8e836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7636a9-081c-4a35-84b4-908885105f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documentManagement/types"/>
    <ds:schemaRef ds:uri="687636a9-081c-4a35-84b4-908885105fb0"/>
    <ds:schemaRef ds:uri="http://schemas.microsoft.com/office/2006/metadata/properties"/>
    <ds:schemaRef ds:uri="http://www.w3.org/XML/1998/namespace"/>
    <ds:schemaRef ds:uri="http://purl.org/dc/elements/1.1/"/>
    <ds:schemaRef ds:uri="http://purl.org/dc/terms/"/>
    <ds:schemaRef ds:uri="5aa35ce7-da64-41fe-b344-e67c8e836ee4"/>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C46D3F1F-B08D-452D-B1C1-173F0FE74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35ce7-da64-41fe-b344-e67c8e836ee4"/>
    <ds:schemaRef ds:uri="687636a9-081c-4a35-84b4-908885105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{E02F2F6B-8B03-4798-A1E3-5D242B127F4C}tf22712842_win32</Template>
  <TotalTime>288</TotalTime>
  <Words>4821</Words>
  <Application>Microsoft Macintosh PowerPoint</Application>
  <PresentationFormat>Panoramiczny</PresentationFormat>
  <Paragraphs>285</Paragraphs>
  <Slides>61</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61</vt:i4>
      </vt:variant>
    </vt:vector>
  </HeadingPairs>
  <TitlesOfParts>
    <vt:vector size="71" baseType="lpstr">
      <vt:lpstr>Arial</vt:lpstr>
      <vt:lpstr>Bookman Old Style</vt:lpstr>
      <vt:lpstr>Calibri</vt:lpstr>
      <vt:lpstr>Franklin Gothic Book</vt:lpstr>
      <vt:lpstr>Google Sans</vt:lpstr>
      <vt:lpstr>Lucida Sans</vt:lpstr>
      <vt:lpstr>Minion Pro</vt:lpstr>
      <vt:lpstr>Open Sans</vt:lpstr>
      <vt:lpstr>Times New Roman</vt:lpstr>
      <vt:lpstr>1_RetrospectVTI</vt:lpstr>
      <vt:lpstr>Środki zabezpieczające i detencja cywilna w polskim prawie na tle porównawczym.  W poszukiwaniu racjonalności systemowej.</vt:lpstr>
      <vt:lpstr>Środki zabezpieczające</vt:lpstr>
      <vt:lpstr>Detencja cywilna</vt:lpstr>
      <vt:lpstr>Założenia teoretyczne i historyczne</vt:lpstr>
      <vt:lpstr>Krótka historia prawa karnego</vt:lpstr>
      <vt:lpstr>Zakład dla niepoprawnych 1932</vt:lpstr>
      <vt:lpstr>Orzecznictwo </vt:lpstr>
      <vt:lpstr>Ex officio</vt:lpstr>
      <vt:lpstr>Desuetudo</vt:lpstr>
      <vt:lpstr>Inne środki postpenalne na gruncie k.k. z 1932 r. </vt:lpstr>
      <vt:lpstr>Stan prawny na gruncie k.k. z 1997 r. </vt:lpstr>
      <vt:lpstr>Niepoczytalność</vt:lpstr>
      <vt:lpstr>Środek zabezpieczający</vt:lpstr>
      <vt:lpstr>orzecznictwo</vt:lpstr>
      <vt:lpstr>Kodeks 1932 r.</vt:lpstr>
      <vt:lpstr>Kodeks 1969</vt:lpstr>
      <vt:lpstr>„Nowa kryminologia i penologia”- założenia</vt:lpstr>
      <vt:lpstr>Poczytalność ograniczona</vt:lpstr>
      <vt:lpstr>Rzut oka na inne regulacje</vt:lpstr>
      <vt:lpstr>Bundesverfassungsgericht</vt:lpstr>
      <vt:lpstr>Abstandsgebot</vt:lpstr>
      <vt:lpstr>Abstandsgebot</vt:lpstr>
      <vt:lpstr>Abstandsgebot</vt:lpstr>
      <vt:lpstr>Prawo skandynawskie </vt:lpstr>
      <vt:lpstr>Trendy w Norwegii</vt:lpstr>
      <vt:lpstr>Norwegia tendencja detencji w ostatnich latach</vt:lpstr>
      <vt:lpstr>Dania</vt:lpstr>
      <vt:lpstr>Detencja w Danii</vt:lpstr>
      <vt:lpstr>Ilość orzeczonych środków zabezpieczających (pik)</vt:lpstr>
      <vt:lpstr>Kadusic przeciwko Szwajcarii  - wyrok ETPC z dnia 9 stycznia 2018 r., skarga nr 43977/13. </vt:lpstr>
      <vt:lpstr>Obowiązując prawo – polski k.k.</vt:lpstr>
      <vt:lpstr>Obowiązując prawo k.k.</vt:lpstr>
      <vt:lpstr>Obowiązujące w Polsce prawo</vt:lpstr>
      <vt:lpstr>TK KOZZD zgodny z Konstytucją</vt:lpstr>
      <vt:lpstr>Bez widocznej poprawy…</vt:lpstr>
      <vt:lpstr>Ustawa o ochronie zdrowia psychicznego 1994 r.</vt:lpstr>
      <vt:lpstr>Inne regulacje </vt:lpstr>
      <vt:lpstr>Inne regulacje </vt:lpstr>
      <vt:lpstr>Podstawowe pytania na przyszłość?</vt:lpstr>
      <vt:lpstr>Kontrola przestępczości jako przemysł</vt:lpstr>
      <vt:lpstr>„Nowa kryminologia i penologia” - założenia</vt:lpstr>
      <vt:lpstr>„Nowa kryminologia i penologia” założenia</vt:lpstr>
      <vt:lpstr>„Nowa kryminologia i penologia” założenia</vt:lpstr>
      <vt:lpstr>Zarządzanie ryzykiem w prawie karnym = racjonalna polityka kryminalna?</vt:lpstr>
      <vt:lpstr>Podstawowa klasyfikacja instrumentów pomiaru ryzyka</vt:lpstr>
      <vt:lpstr>Podstawowa klasyfikacja instrumentów pomiaru ryzyka</vt:lpstr>
      <vt:lpstr>Podstawowa klasyfikacja instrumentów pomiaru ryzyka</vt:lpstr>
      <vt:lpstr>Podstawowa klasyfikacja instrumentów pomiaru ryzyka</vt:lpstr>
      <vt:lpstr>Wątpliwości</vt:lpstr>
      <vt:lpstr>Wątpliwości</vt:lpstr>
      <vt:lpstr>Wątpliwości konstytucyjne - jaki model systemu środków reakcji?</vt:lpstr>
      <vt:lpstr>Poczucie bezpieczeństwa Polaków CBOS maj 2023</vt:lpstr>
      <vt:lpstr>Prezentacja programu PowerPoint</vt:lpstr>
      <vt:lpstr>Prezentacja programu PowerPoint</vt:lpstr>
      <vt:lpstr>Prezentacja programu PowerPoint</vt:lpstr>
      <vt:lpstr>Obsesja bezpieczeństwa</vt:lpstr>
      <vt:lpstr>Zaburzenia psychiczne w Polsce</vt:lpstr>
      <vt:lpstr>Zamiast wniosków: w stronę technoutopianizmu?</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Środki zabezpieczające i detencja cywilna w polskim prawie na tle porównawczym.  W poszukiwaniu racjonalności systemowej.</dc:title>
  <dc:creator>Wojciech Zalewski</dc:creator>
  <cp:lastModifiedBy>Przemysław Frąckowiak</cp:lastModifiedBy>
  <cp:revision>4</cp:revision>
  <dcterms:created xsi:type="dcterms:W3CDTF">2023-11-28T18:59:42Z</dcterms:created>
  <dcterms:modified xsi:type="dcterms:W3CDTF">2023-11-29T06:08:59Z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0x01010032AA951810EB9E439DB7EC7D4ACBA102</vt:lpwstr>
  </property>
</Properties>
</file>