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9" r:id="rId9"/>
    <p:sldId id="268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61DE-9D0C-3F22-E0BC-0D55FB672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22C5C-4EE6-3746-C884-B2BDB7D63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D7DC-911F-C99E-F882-50204363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A5510-E445-8A8D-8DE8-53CABFBA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4CE09-77D5-9FB1-E46B-22A7DBE9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6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64ECD-37ED-1CF7-ED7C-8C254AB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8C380-1701-0972-D7E3-2F4A9BDF3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9ED2-3460-6B64-27F5-E99D8F7A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86597-7FD1-C2C4-A4A6-1FE333B3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A0109-60C6-8B3B-44EC-1FBB9BAC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8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63F8B-2181-46F5-CF0E-A67511129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950D2-5AB9-0E7B-A42A-FE6D572FD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5F450-5D03-5B7F-8153-71A6D94E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24A4-0EB4-2FFC-D643-B46857C5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5B81-C966-C965-55B4-530074F6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9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B457-780A-6400-3D65-697E22F9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5ABE-1C6D-644A-1F8B-E64E90E2F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76688-C8FB-9682-9117-D7321AD3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1BAE-662D-EF3A-F7BE-B4F490A8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46940-5D08-5F64-72C6-9246422F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CDCC-6C26-008E-5464-2ED3B042D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B799D-65AF-4570-AF92-9E111E376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FF876-6340-2C49-4DCB-84F51D6C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25B9E-6779-CA27-A598-332BB98F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F4C8A-741B-590C-B831-EAC54AC3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7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A1DA-7BFA-DC8F-E76E-506DFC23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8E3C-C195-3A12-EDB4-6685A21D2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7C0B4-9B6D-D26F-AC67-2C59515F7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2569-7B66-C33D-AA46-C4FE6DB3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D9D76-18E7-0509-FE6B-BC79FA35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BA329-8CAD-A1E6-62D4-911E4FBA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8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D5DC-9F06-3C2C-066D-E157BC60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E2E85-381D-D28A-03AA-D8C38AF22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9266C-1CFA-037D-E7BF-A1B6A4AB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2F2FD-EEDA-BF23-4F10-E008DE1EB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EF9C01-D1EA-6658-EB9E-408E1F6A0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BC5F4B-D458-64F7-8F71-AC61656A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7E92E6-2746-1C21-F970-BF6E071E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31B1B-0731-0C61-D1E4-6525A338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7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A4E9-DB25-F993-7AAB-79BDC1A0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62E6D-C280-8148-463B-9C7A12A3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DF0F2-B573-09BC-361F-38D60C67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713E9-9C66-9731-CCB9-882D54A6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8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97E7-D27E-35E8-D041-B8AD00BE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94021-C080-5235-D193-AA447EF0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A6617-A4D9-6235-28E5-C812B46A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4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0A14-E7DF-D31E-EEED-0881F3BC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3805-1083-491E-EBC5-2437F3A0A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B22C0-FC6E-0715-E3D3-48FF68526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16300-F455-B105-E102-51EED73E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598A8-CEB1-D44F-6BAD-F4AAD3EF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92EC6-461B-9673-B908-461F83BE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36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FF67-24B9-7507-60E7-E4DC7815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7EC3C-6FD0-CB93-5DD1-B67C18699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E831D-8E29-5876-A7EB-FFEC71D6E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2FA5-AF1A-89A1-8027-689CD96D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DFBAE-4D5C-4FE0-E749-A684E796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D5F1-FE21-518A-D2DD-7DE89C60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D88D1-E10A-64B2-E3DC-E6F42AA8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A7C9F-2230-D2D7-09BA-7A1B91995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4F2FC-87CD-4289-F8AB-36F440640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3C88-9EAA-48DD-AAC2-2CEFC839645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5AE9-FDF8-E685-FA9B-C1FA9F562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0D2F5-C4AC-93B7-D72B-8B39A4C10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C85D-81C1-4360-922E-E9A1DF32D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11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F314AB6-5F6A-B7DD-81A0-6565F1D7BF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27279" y="1885276"/>
            <a:ext cx="103203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Policing vulnerability and child criminal exploitation in Poland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4052F29-2013-1D58-64EC-C7C1BCB53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005" y="3602037"/>
            <a:ext cx="11180618" cy="2081789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endParaRPr lang="en-GB" dirty="0"/>
          </a:p>
          <a:p>
            <a:pPr algn="l"/>
            <a:r>
              <a:rPr lang="en-GB" sz="1800" dirty="0"/>
              <a:t>Project Team:</a:t>
            </a:r>
          </a:p>
          <a:p>
            <a:pPr algn="l"/>
            <a:r>
              <a:rPr lang="en-GB" sz="1700" dirty="0"/>
              <a:t>		</a:t>
            </a:r>
            <a:r>
              <a:rPr lang="en-GB" sz="1700" b="1" dirty="0"/>
              <a:t>Prof Ross Coomber </a:t>
            </a:r>
            <a:r>
              <a:rPr lang="en-GB" sz="1700" dirty="0"/>
              <a:t>		(University of Liverpool, UK)</a:t>
            </a:r>
          </a:p>
          <a:p>
            <a:pPr algn="l"/>
            <a:r>
              <a:rPr lang="en-GB" sz="1700" dirty="0"/>
              <a:t>		</a:t>
            </a:r>
            <a:r>
              <a:rPr lang="en-GB" sz="1700" b="1" dirty="0"/>
              <a:t>A/Prof Piotr </a:t>
            </a:r>
            <a:r>
              <a:rPr lang="en-GB" sz="1700" b="1" dirty="0" err="1"/>
              <a:t>Chomczyński</a:t>
            </a:r>
            <a:r>
              <a:rPr lang="en-GB" sz="1700" b="1" dirty="0"/>
              <a:t> </a:t>
            </a:r>
            <a:r>
              <a:rPr lang="en-GB" sz="1700" dirty="0"/>
              <a:t>	(University of </a:t>
            </a:r>
            <a:r>
              <a:rPr lang="en-GB" sz="1700" dirty="0" err="1"/>
              <a:t>Łódź</a:t>
            </a:r>
            <a:r>
              <a:rPr lang="en-GB" sz="1700" dirty="0"/>
              <a:t>)</a:t>
            </a:r>
          </a:p>
          <a:p>
            <a:pPr algn="l"/>
            <a:r>
              <a:rPr lang="en-GB" sz="1700" dirty="0"/>
              <a:t>		</a:t>
            </a:r>
            <a:r>
              <a:rPr lang="en-GB" sz="1700" b="1" dirty="0"/>
              <a:t>Dr </a:t>
            </a:r>
            <a:r>
              <a:rPr lang="en-GB" sz="1700" b="1" dirty="0" err="1"/>
              <a:t>Przemysław</a:t>
            </a:r>
            <a:r>
              <a:rPr lang="en-GB" sz="1700" b="1" dirty="0"/>
              <a:t> </a:t>
            </a:r>
            <a:r>
              <a:rPr lang="en-GB" sz="1700" b="1" dirty="0" err="1"/>
              <a:t>Frąckowiak</a:t>
            </a:r>
            <a:r>
              <a:rPr lang="en-GB" sz="1700" b="1" dirty="0"/>
              <a:t> </a:t>
            </a:r>
            <a:r>
              <a:rPr lang="en-GB" sz="1700" dirty="0"/>
              <a:t>	(Stanisław </a:t>
            </a:r>
            <a:r>
              <a:rPr lang="en-GB" sz="1700" dirty="0" err="1"/>
              <a:t>Staszic</a:t>
            </a:r>
            <a:r>
              <a:rPr lang="en-GB" sz="1700" dirty="0"/>
              <a:t> State University of Applied Sciences in </a:t>
            </a:r>
            <a:r>
              <a:rPr lang="en-GB" sz="1700" dirty="0" err="1"/>
              <a:t>Piła</a:t>
            </a:r>
            <a:r>
              <a:rPr lang="en-GB" sz="1700" dirty="0"/>
              <a:t>)</a:t>
            </a:r>
          </a:p>
          <a:p>
            <a:pPr algn="l"/>
            <a:r>
              <a:rPr lang="en-GB" sz="1700" dirty="0"/>
              <a:t>		</a:t>
            </a:r>
            <a:r>
              <a:rPr lang="en-GB" sz="1700" b="1" dirty="0"/>
              <a:t>Dr </a:t>
            </a:r>
            <a:r>
              <a:rPr lang="en-GB" sz="1700" b="1" dirty="0" err="1"/>
              <a:t>Michał</a:t>
            </a:r>
            <a:r>
              <a:rPr lang="en-GB" sz="1700" b="1" dirty="0"/>
              <a:t> </a:t>
            </a:r>
            <a:r>
              <a:rPr lang="en-GB" sz="1700" b="1" dirty="0" err="1"/>
              <a:t>Szykut</a:t>
            </a:r>
            <a:r>
              <a:rPr lang="en-GB" sz="1700" b="1" dirty="0"/>
              <a:t> </a:t>
            </a:r>
            <a:r>
              <a:rPr lang="en-GB" sz="1700" dirty="0"/>
              <a:t>		(Stanisław </a:t>
            </a:r>
            <a:r>
              <a:rPr lang="en-GB" sz="1700" dirty="0" err="1"/>
              <a:t>Staszic</a:t>
            </a:r>
            <a:r>
              <a:rPr lang="en-GB" sz="1700" dirty="0"/>
              <a:t> State University of Applied Sciences in </a:t>
            </a:r>
            <a:r>
              <a:rPr lang="en-GB" sz="1700" dirty="0" err="1"/>
              <a:t>Piła</a:t>
            </a:r>
            <a:r>
              <a:rPr lang="en-GB" sz="1700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D2A2A4-2D23-BEFF-F87C-FE9E4A951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683" y="343809"/>
            <a:ext cx="2042634" cy="9275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81F06C-C469-97FA-8210-9C09AF32C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166" y="554759"/>
            <a:ext cx="1835055" cy="4755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B40662-FA45-05AE-91BD-F0E0BE9FE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0342" y="384705"/>
            <a:ext cx="2577250" cy="94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8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365125"/>
            <a:ext cx="11591059" cy="699943"/>
          </a:xfrm>
        </p:spPr>
        <p:txBody>
          <a:bodyPr>
            <a:noAutofit/>
          </a:bodyPr>
          <a:lstStyle/>
          <a:p>
            <a:pPr algn="ctr"/>
            <a:r>
              <a:rPr lang="en-GB" sz="26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Understanding vulnerability &amp; exploitation in Poland - Interim Results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/>
          <a:lstStyle/>
          <a:p>
            <a:r>
              <a:rPr lang="en-GB" dirty="0"/>
              <a:t>Proposals</a:t>
            </a:r>
          </a:p>
          <a:p>
            <a:r>
              <a:rPr lang="en-GB" sz="2400" dirty="0"/>
              <a:t>Enhancing institutional cooperation between schools, social care, and the police to develop a more comprehensive understanding of vulnerable individuals;</a:t>
            </a:r>
          </a:p>
          <a:p>
            <a:r>
              <a:rPr lang="en-GB" sz="2400" dirty="0"/>
              <a:t>Adopting a more individualized approach (demoralization level) towards individuals engaged in ambiguous illegal activities, who can be considered as either victims or offenders;</a:t>
            </a:r>
          </a:p>
          <a:p>
            <a:r>
              <a:rPr lang="en-GB" sz="2400"/>
              <a:t>In </a:t>
            </a:r>
            <a:r>
              <a:rPr lang="en-GB" sz="2400" dirty="0"/>
              <a:t>Poland, the legal consequences of involvement in crime are solely in the hands of judges, and police officers have minimal influence on subsequent institutional actions taken towards victims/offenders.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88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943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550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A8A7-6E2F-12AB-0634-4C92C82F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770"/>
          </a:xfrm>
        </p:spPr>
        <p:txBody>
          <a:bodyPr>
            <a:normAutofit/>
          </a:bodyPr>
          <a:lstStyle/>
          <a:p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71287D"/>
                </a:solidFill>
                <a:effectLst/>
                <a:uLnTx/>
                <a:uFillTx/>
                <a:latin typeface="Plus Jakarta Sans" pitchFamily="2" charset="77"/>
                <a:ea typeface="+mj-ea"/>
                <a:cs typeface="Plus Jakarta Sans" pitchFamily="2" charset="77"/>
              </a:rPr>
              <a:t>This Presentation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5CD2-B083-8897-4C50-8F6962EA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841"/>
            <a:ext cx="10515600" cy="4852122"/>
          </a:xfrm>
        </p:spPr>
        <p:txBody>
          <a:bodyPr>
            <a:norm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2400" u="sng" dirty="0"/>
              <a:t>Four</a:t>
            </a:r>
            <a:r>
              <a:rPr lang="en-GB" sz="2400" dirty="0"/>
              <a:t> of the team will be presenting today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2400" dirty="0"/>
              <a:t>Will briefly consider the historical context of victim recognition generally but especially in relation to Child Criminal Exploitation (CCE) and Child Sexual Exploitation (CSE) and vulnerability policing in the UK</a:t>
            </a:r>
          </a:p>
          <a:p>
            <a:pPr indent="0">
              <a:buNone/>
            </a:pPr>
            <a:endParaRPr lang="en-GB" sz="24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2400" dirty="0"/>
              <a:t>Briefly consider the UK’s ‘new lens’ to vulnerability and exploitation and its response/guidelines</a:t>
            </a:r>
          </a:p>
          <a:p>
            <a:pPr lvl="4" indent="0">
              <a:buNone/>
            </a:pPr>
            <a:endParaRPr lang="en-GB" sz="24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2400" dirty="0"/>
              <a:t>Describe the present project located in Poland</a:t>
            </a:r>
          </a:p>
          <a:p>
            <a:pPr marL="2343150" lvl="4" indent="-285750"/>
            <a:endParaRPr lang="en-GB" sz="24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sz="2400" dirty="0"/>
              <a:t>Present interim findings on police and other professionals' views on child vulnerability and criminal exploitation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7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94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Victims, vulnerability &amp; exploitation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‘Who’ is considered a victim and to what extent is socially, culturally, geographically and temporally specific</a:t>
            </a:r>
          </a:p>
          <a:p>
            <a:pPr lvl="2"/>
            <a:r>
              <a:rPr lang="en-GB" dirty="0"/>
              <a:t>e.g. Violence against women in marriage and the family – was long ignored, now it is recognised as a crime and women are increasingly supposed by the state</a:t>
            </a:r>
          </a:p>
          <a:p>
            <a:pPr lvl="2"/>
            <a:endParaRPr lang="en-GB" dirty="0"/>
          </a:p>
          <a:p>
            <a:r>
              <a:rPr lang="en-GB" sz="2400" dirty="0"/>
              <a:t>The ‘ideal victim’ (Christie 1986) – fairly straightforward</a:t>
            </a:r>
          </a:p>
          <a:p>
            <a:pPr lvl="2"/>
            <a:r>
              <a:rPr lang="en-GB" dirty="0"/>
              <a:t>Problematises how to view those that do not easily conform such as children that commit crimes – </a:t>
            </a:r>
            <a:r>
              <a:rPr lang="en-GB" dirty="0" err="1"/>
              <a:t>Coliandris’s</a:t>
            </a:r>
            <a:r>
              <a:rPr lang="en-GB" dirty="0"/>
              <a:t> ‘Wicked Problem’</a:t>
            </a:r>
          </a:p>
          <a:p>
            <a:pPr lvl="2"/>
            <a:endParaRPr lang="en-GB" dirty="0"/>
          </a:p>
          <a:p>
            <a:r>
              <a:rPr lang="en-GB" sz="2400" dirty="0"/>
              <a:t>In the UK – newly emergent </a:t>
            </a:r>
            <a:r>
              <a:rPr lang="en-GB" sz="2400" u="sng" dirty="0"/>
              <a:t>recognition</a:t>
            </a:r>
            <a:r>
              <a:rPr lang="en-GB" sz="2400" dirty="0"/>
              <a:t> of Child Sexual Exploitation (CSE) and Child Criminal Exploitation (CCE)</a:t>
            </a:r>
          </a:p>
          <a:p>
            <a:pPr lvl="2"/>
            <a:r>
              <a:rPr lang="en-GB" sz="1900" dirty="0"/>
              <a:t>Historic failure of safeguarding </a:t>
            </a:r>
          </a:p>
          <a:p>
            <a:endParaRPr lang="en-GB" sz="2400" dirty="0"/>
          </a:p>
          <a:p>
            <a:r>
              <a:rPr lang="en-GB" sz="2400" dirty="0"/>
              <a:t>Most of those that are victims of CSE and CCE have pre-existing </a:t>
            </a:r>
            <a:r>
              <a:rPr lang="en-GB" sz="2400" b="1" dirty="0"/>
              <a:t>vulnerability </a:t>
            </a:r>
            <a:r>
              <a:rPr lang="en-GB" sz="2400" dirty="0"/>
              <a:t>that is exploited/taken advantage of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08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94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Vulnerability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5413664"/>
          </a:xfrm>
        </p:spPr>
        <p:txBody>
          <a:bodyPr>
            <a:normAutofit/>
          </a:bodyPr>
          <a:lstStyle/>
          <a:p>
            <a:r>
              <a:rPr lang="en-GB" sz="2400" dirty="0"/>
              <a:t>Comes in different forms but many are children that have experienced ‘Adverse Childhood Experiences’ (ACEs) e.g.</a:t>
            </a:r>
          </a:p>
          <a:p>
            <a:pPr lvl="2"/>
            <a:r>
              <a:rPr lang="en-GB" dirty="0"/>
              <a:t>Sexual, physical or emotional abuse</a:t>
            </a:r>
          </a:p>
          <a:p>
            <a:pPr lvl="2"/>
            <a:r>
              <a:rPr lang="en-GB" dirty="0"/>
              <a:t>Have been excluded from school</a:t>
            </a:r>
          </a:p>
          <a:p>
            <a:pPr lvl="2"/>
            <a:r>
              <a:rPr lang="en-GB" dirty="0"/>
              <a:t>Have a disability or learning difficulties</a:t>
            </a:r>
          </a:p>
          <a:p>
            <a:pPr lvl="2"/>
            <a:r>
              <a:rPr lang="en-GB" dirty="0"/>
              <a:t>Are ‘looked after’ in state care homes</a:t>
            </a:r>
          </a:p>
          <a:p>
            <a:pPr lvl="2"/>
            <a:r>
              <a:rPr lang="en-GB" dirty="0"/>
              <a:t>Are vulnerable to being ‘groomed’, forced or enticed into criminal acts</a:t>
            </a:r>
          </a:p>
          <a:p>
            <a:pPr lvl="2"/>
            <a:r>
              <a:rPr lang="en-GB" dirty="0"/>
              <a:t>Can be threatened, or have their family threatened if they try to stop doing what they are told</a:t>
            </a:r>
          </a:p>
          <a:p>
            <a:pPr lvl="5"/>
            <a:endParaRPr lang="en-GB" dirty="0"/>
          </a:p>
          <a:p>
            <a:r>
              <a:rPr lang="en-GB" sz="2400" dirty="0"/>
              <a:t>British Government, Criminal Justice System, The police, The media, Probation, Judiciary now accept that many children are exploited and shouldn’t simply be treated as criminals. </a:t>
            </a:r>
          </a:p>
          <a:p>
            <a:r>
              <a:rPr lang="en-GB" sz="2400" dirty="0"/>
              <a:t>This is a ‘</a:t>
            </a:r>
            <a:r>
              <a:rPr lang="en-GB" sz="2400" u="sng" dirty="0"/>
              <a:t>new lens</a:t>
            </a:r>
            <a:r>
              <a:rPr lang="en-GB" sz="2400" dirty="0"/>
              <a:t>’</a:t>
            </a:r>
            <a:endParaRPr lang="en-GB" dirty="0"/>
          </a:p>
          <a:p>
            <a:pPr lvl="2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48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94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Vulnerability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5413664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This has led the Home Office (2018) to state that </a:t>
            </a:r>
            <a:r>
              <a:rPr lang="en-GB" dirty="0"/>
              <a:t>Child Criminal Exploitation (CCE) occurs when:</a:t>
            </a:r>
          </a:p>
          <a:p>
            <a:endParaRPr lang="en-GB" dirty="0"/>
          </a:p>
          <a:p>
            <a:pPr lvl="1"/>
            <a:r>
              <a:rPr lang="en-GB" dirty="0"/>
              <a:t> “…an individual or group takes advantage of an imbalance of power to coerce, control, manipulate or deceive a child or young person under the age of 18 into any criminal activity in exchange for something the victim needs or wants and/or for the financial or other advantage of the perpetrator or facilitator and/or through violence or the threat of violence. </a:t>
            </a:r>
            <a:r>
              <a:rPr lang="en-GB" i="1" dirty="0"/>
              <a:t>The victim may have been criminally exploited even if the activity appears consensual</a:t>
            </a:r>
            <a:r>
              <a:rPr lang="en-GB" dirty="0"/>
              <a:t>.” 												</a:t>
            </a:r>
          </a:p>
          <a:p>
            <a:r>
              <a:rPr lang="en-GB" dirty="0"/>
              <a:t>This has led to significance changes in how young people, even those that commit crimes such as drug dealing, are policed and processed through the ‘system’ – </a:t>
            </a:r>
            <a:r>
              <a:rPr lang="en-GB" i="1" dirty="0"/>
              <a:t>safeguarding and protection rather than punishment are now a central response</a:t>
            </a:r>
          </a:p>
        </p:txBody>
      </p:sp>
    </p:spTree>
    <p:extLst>
      <p:ext uri="{BB962C8B-B14F-4D97-AF65-F5344CB8AC3E}">
        <p14:creationId xmlns:p14="http://schemas.microsoft.com/office/powerpoint/2010/main" val="331674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94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This Research and it’s Context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Provide some insight to the Poland context/or go straight to briefly outlining the research aims and methods employed</a:t>
            </a:r>
          </a:p>
          <a:p>
            <a:pPr lvl="1"/>
            <a:r>
              <a:rPr lang="en-GB" dirty="0"/>
              <a:t>Research aims:</a:t>
            </a:r>
          </a:p>
          <a:p>
            <a:pPr lvl="1"/>
            <a:r>
              <a:rPr lang="en-GB" sz="2000" dirty="0"/>
              <a:t>How vulnerability is recognized by professionals and police officers in Poland?</a:t>
            </a:r>
          </a:p>
          <a:p>
            <a:pPr lvl="1"/>
            <a:r>
              <a:rPr lang="en-GB" sz="2000" dirty="0"/>
              <a:t>What are the ‘lenses’ on child vulnerability and criminal exploitation among police and other professionals’?</a:t>
            </a:r>
          </a:p>
          <a:p>
            <a:pPr lvl="1"/>
            <a:r>
              <a:rPr lang="en-GB" sz="2000" dirty="0"/>
              <a:t>What are the real and possible actions taken toward vulnerable people involved in criminal activities?</a:t>
            </a:r>
          </a:p>
          <a:p>
            <a:pPr lvl="1"/>
            <a:r>
              <a:rPr lang="en-GB" sz="2000" dirty="0"/>
              <a:t>What are the possibilities to support vulnerable people and what institutional changes should be done in Poland?</a:t>
            </a:r>
          </a:p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n-GB" dirty="0"/>
              <a:t>Research settings:</a:t>
            </a:r>
          </a:p>
          <a:p>
            <a:pPr lvl="1"/>
            <a:r>
              <a:rPr lang="en-GB" sz="2000" dirty="0"/>
              <a:t>29 in-depth interviews with police officers (9),, social rehabilitation expert (9), probation officers (7), social workers (3), family assistants (1), </a:t>
            </a:r>
          </a:p>
          <a:p>
            <a:pPr lvl="1"/>
            <a:r>
              <a:rPr lang="en-GB" sz="2000" dirty="0"/>
              <a:t>Research curried out in </a:t>
            </a:r>
            <a:r>
              <a:rPr lang="en-GB" sz="2000" dirty="0" err="1"/>
              <a:t>Poznań</a:t>
            </a:r>
            <a:r>
              <a:rPr lang="en-GB" sz="2000" dirty="0"/>
              <a:t>, </a:t>
            </a:r>
            <a:r>
              <a:rPr lang="en-GB" sz="2000" dirty="0" err="1"/>
              <a:t>Skalmierzyce</a:t>
            </a:r>
            <a:r>
              <a:rPr lang="en-GB" sz="2000" dirty="0"/>
              <a:t>, </a:t>
            </a:r>
            <a:r>
              <a:rPr lang="en-GB" sz="2000" dirty="0" err="1"/>
              <a:t>Piła</a:t>
            </a:r>
            <a:r>
              <a:rPr lang="en-GB" sz="2000" dirty="0"/>
              <a:t>, </a:t>
            </a:r>
            <a:r>
              <a:rPr lang="en-GB" sz="2000" dirty="0" err="1"/>
              <a:t>Kórnik</a:t>
            </a:r>
            <a:r>
              <a:rPr lang="en-GB" sz="2000" dirty="0"/>
              <a:t>, </a:t>
            </a:r>
            <a:r>
              <a:rPr lang="en-GB" sz="2000" dirty="0" err="1"/>
              <a:t>Skoki</a:t>
            </a:r>
            <a:r>
              <a:rPr lang="en-GB" sz="2000" dirty="0"/>
              <a:t>, </a:t>
            </a:r>
            <a:r>
              <a:rPr lang="en-GB" sz="2000" dirty="0" err="1"/>
              <a:t>Wągrowiec</a:t>
            </a:r>
            <a:r>
              <a:rPr lang="en-GB" sz="2000" dirty="0"/>
              <a:t> and </a:t>
            </a:r>
            <a:r>
              <a:rPr lang="en-GB" sz="2000" dirty="0" err="1"/>
              <a:t>Lębork</a:t>
            </a:r>
            <a:r>
              <a:rPr lang="en-GB" sz="2000" dirty="0"/>
              <a:t> between February and September 2023</a:t>
            </a:r>
          </a:p>
          <a:p>
            <a:pPr lvl="1"/>
            <a:r>
              <a:rPr lang="en-GB" sz="2000" dirty="0"/>
              <a:t>Open and selective coding based on grounded theory principles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936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365125"/>
            <a:ext cx="11591059" cy="699943"/>
          </a:xfrm>
        </p:spPr>
        <p:txBody>
          <a:bodyPr>
            <a:noAutofit/>
          </a:bodyPr>
          <a:lstStyle/>
          <a:p>
            <a:pPr algn="ctr"/>
            <a:r>
              <a:rPr lang="en-GB" sz="26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Understanding vulnerability &amp; exploitation in Poland - Interim Results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>
            <a:normAutofit lnSpcReduction="10000"/>
          </a:bodyPr>
          <a:lstStyle/>
          <a:p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In Poland,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cases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of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people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being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exploited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by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organized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crime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groups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are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rare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and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typically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occur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accidentally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mostly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in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larger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cities</a:t>
            </a:r>
            <a:r>
              <a:rPr lang="en-GB" dirty="0"/>
              <a:t>;</a:t>
            </a:r>
          </a:p>
          <a:p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Juvenile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vulnerability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and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exploitation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primarily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occur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within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the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context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of family and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peers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;</a:t>
            </a:r>
          </a:p>
          <a:p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Youths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with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mental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health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issues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below-average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intellectual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norms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and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low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self-confidence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are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considered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vulnerable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.</a:t>
            </a:r>
            <a:r>
              <a:rPr lang="pl-PL" dirty="0">
                <a:solidFill>
                  <a:srgbClr val="0F0F0F"/>
                </a:solidFill>
                <a:latin typeface="Söhne"/>
              </a:rPr>
              <a:t>;</a:t>
            </a:r>
          </a:p>
          <a:p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Youths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from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broken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families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dealing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with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alcohol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/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drug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problems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low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economic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status, and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insufficient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time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for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their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children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are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prone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to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getting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involved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in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illegal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activities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seeking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the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peer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group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F0F0F"/>
                </a:solidFill>
                <a:effectLst/>
                <a:latin typeface="Söhne"/>
              </a:rPr>
              <a:t>acceptance</a:t>
            </a:r>
            <a:r>
              <a:rPr lang="pl-PL" b="0" i="0" dirty="0">
                <a:solidFill>
                  <a:srgbClr val="0F0F0F"/>
                </a:solidFill>
                <a:effectLst/>
                <a:latin typeface="Söhne"/>
              </a:rPr>
              <a:t>;</a:t>
            </a:r>
          </a:p>
          <a:p>
            <a:r>
              <a:rPr lang="pl-PL" b="0" i="0" dirty="0" err="1">
                <a:effectLst/>
                <a:latin typeface="Söhne"/>
              </a:rPr>
              <a:t>Youths</a:t>
            </a:r>
            <a:r>
              <a:rPr lang="pl-PL" b="0" i="0" dirty="0">
                <a:effectLst/>
                <a:latin typeface="Söhne"/>
              </a:rPr>
              <a:t> from </a:t>
            </a:r>
            <a:r>
              <a:rPr lang="pl-PL" b="0" i="0" dirty="0" err="1">
                <a:effectLst/>
                <a:latin typeface="Söhne"/>
              </a:rPr>
              <a:t>criminalized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families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often</a:t>
            </a:r>
            <a:r>
              <a:rPr lang="pl-PL" b="0" i="0" dirty="0">
                <a:effectLst/>
                <a:latin typeface="Söhne"/>
              </a:rPr>
              <a:t> face </a:t>
            </a:r>
            <a:r>
              <a:rPr lang="pl-PL" b="0" i="0" dirty="0" err="1">
                <a:effectLst/>
                <a:latin typeface="Söhne"/>
              </a:rPr>
              <a:t>informal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stigmatization</a:t>
            </a:r>
            <a:r>
              <a:rPr lang="pl-PL" b="0" i="0" dirty="0">
                <a:effectLst/>
                <a:latin typeface="Söhne"/>
              </a:rPr>
              <a:t>, </a:t>
            </a:r>
            <a:r>
              <a:rPr lang="pl-PL" b="0" i="0" dirty="0" err="1">
                <a:effectLst/>
                <a:latin typeface="Söhne"/>
              </a:rPr>
              <a:t>limiting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their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future</a:t>
            </a:r>
            <a:r>
              <a:rPr lang="pl-PL" b="0" i="0" dirty="0">
                <a:effectLst/>
                <a:latin typeface="Söhne"/>
              </a:rPr>
              <a:t> </a:t>
            </a:r>
            <a:r>
              <a:rPr lang="pl-PL" b="0" i="0" dirty="0" err="1">
                <a:effectLst/>
                <a:latin typeface="Söhne"/>
              </a:rPr>
              <a:t>opportunities</a:t>
            </a:r>
            <a:r>
              <a:rPr lang="pl-PL" dirty="0">
                <a:solidFill>
                  <a:srgbClr val="0F0F0F"/>
                </a:solidFill>
                <a:latin typeface="Söhne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72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365125"/>
            <a:ext cx="11591059" cy="699943"/>
          </a:xfrm>
        </p:spPr>
        <p:txBody>
          <a:bodyPr>
            <a:noAutofit/>
          </a:bodyPr>
          <a:lstStyle/>
          <a:p>
            <a:pPr algn="ctr"/>
            <a:r>
              <a:rPr lang="en-GB" sz="26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Understanding vulnerability &amp; exploitation in Poland - Interim Results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Quotes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"In drug-trafficking criminal groups, young people are exploited because, given their age, they are treated more leniently by the courts.”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“Once courts label minors as criminals, it becomes challenging for them to shake off that designation.”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"The most vulnerable individuals are those from economically disadvantaged families, those experiencing difficulties, and those with intellectual deficits."</a:t>
            </a:r>
          </a:p>
        </p:txBody>
      </p:sp>
    </p:spTree>
    <p:extLst>
      <p:ext uri="{BB962C8B-B14F-4D97-AF65-F5344CB8AC3E}">
        <p14:creationId xmlns:p14="http://schemas.microsoft.com/office/powerpoint/2010/main" val="373867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63BF-7F3E-752E-85B4-466F2E1A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365125"/>
            <a:ext cx="11591059" cy="699943"/>
          </a:xfrm>
        </p:spPr>
        <p:txBody>
          <a:bodyPr>
            <a:noAutofit/>
          </a:bodyPr>
          <a:lstStyle/>
          <a:p>
            <a:pPr algn="ctr"/>
            <a:r>
              <a:rPr lang="en-GB" sz="2600" b="1" dirty="0">
                <a:solidFill>
                  <a:srgbClr val="71287D"/>
                </a:solidFill>
                <a:latin typeface="Plus Jakarta Sans" pitchFamily="2" charset="77"/>
                <a:cs typeface="Plus Jakarta Sans" pitchFamily="2" charset="77"/>
              </a:rPr>
              <a:t>Understanding vulnerability &amp; exploitation in Poland - Interim Results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1573-512A-FFAD-A34F-D7050271C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059"/>
            <a:ext cx="10515600" cy="4872904"/>
          </a:xfrm>
        </p:spPr>
        <p:txBody>
          <a:bodyPr/>
          <a:lstStyle/>
          <a:p>
            <a:r>
              <a:rPr lang="en-GB" dirty="0"/>
              <a:t>Police officers and professionals grasped the concept of vulnerability well after receiving its definition;</a:t>
            </a:r>
          </a:p>
          <a:p>
            <a:r>
              <a:rPr lang="en-GB" dirty="0"/>
              <a:t>The debate on issues defined in terms of vulnerability and exploitation is very limited in Poland;</a:t>
            </a:r>
          </a:p>
          <a:p>
            <a:r>
              <a:rPr lang="en-GB" dirty="0"/>
              <a:t>Abortion, the sentencing of individuals with mental health problems, and minors involved in drug crimes are the most popular topics in press headlines;</a:t>
            </a:r>
          </a:p>
          <a:p>
            <a:r>
              <a:rPr lang="en-GB" dirty="0"/>
              <a:t>Policy-makers in Poland are currently prioritizing discussions on the penal code, and the prevailing penal policy leans towards a punitive approach (especially abortion).</a:t>
            </a:r>
          </a:p>
        </p:txBody>
      </p:sp>
    </p:spTree>
    <p:extLst>
      <p:ext uri="{BB962C8B-B14F-4D97-AF65-F5344CB8AC3E}">
        <p14:creationId xmlns:p14="http://schemas.microsoft.com/office/powerpoint/2010/main" val="110578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8751</TotalTime>
  <Words>1108</Words>
  <Application>Microsoft Macintosh PowerPoint</Application>
  <PresentationFormat>Panoramiczny</PresentationFormat>
  <Paragraphs>83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Plus Jakarta Sans</vt:lpstr>
      <vt:lpstr>Söhne</vt:lpstr>
      <vt:lpstr>Office Theme</vt:lpstr>
      <vt:lpstr> Policing vulnerability and child criminal exploitation in Poland</vt:lpstr>
      <vt:lpstr>This Presentation</vt:lpstr>
      <vt:lpstr>Victims, vulnerability &amp; exploitation</vt:lpstr>
      <vt:lpstr>Vulnerability</vt:lpstr>
      <vt:lpstr>Vulnerability</vt:lpstr>
      <vt:lpstr>This Research and it’s Context</vt:lpstr>
      <vt:lpstr>Understanding vulnerability &amp; exploitation in Poland - Interim Results</vt:lpstr>
      <vt:lpstr>Understanding vulnerability &amp; exploitation in Poland - Interim Results</vt:lpstr>
      <vt:lpstr>Understanding vulnerability &amp; exploitation in Poland - Interim Results</vt:lpstr>
      <vt:lpstr>Understanding vulnerability &amp; exploitation in Poland - Interim Results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Policing vulnerability and child criminal exploitation in Poland</dc:title>
  <dc:creator>Ross Coomber</dc:creator>
  <cp:lastModifiedBy>Przemysław Frąckowiak</cp:lastModifiedBy>
  <cp:revision>19</cp:revision>
  <dcterms:created xsi:type="dcterms:W3CDTF">2023-10-31T18:20:41Z</dcterms:created>
  <dcterms:modified xsi:type="dcterms:W3CDTF">2023-11-28T09:25:30Z</dcterms:modified>
</cp:coreProperties>
</file>