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63" r:id="rId5"/>
    <p:sldId id="265" r:id="rId6"/>
    <p:sldId id="266" r:id="rId7"/>
    <p:sldId id="267" r:id="rId8"/>
    <p:sldId id="269" r:id="rId9"/>
    <p:sldId id="272" r:id="rId10"/>
    <p:sldId id="270" r:id="rId11"/>
    <p:sldId id="271" r:id="rId12"/>
  </p:sldIdLst>
  <p:sldSz cx="12192000" cy="6858000"/>
  <p:notesSz cx="6858000" cy="9144000"/>
  <p:custDataLst>
    <p:tags r:id="rId14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83414" autoAdjust="0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A8F71-E6AA-4E79-B47F-C3CDBB9C16CA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A219B-B3D6-42DF-922C-F67FCE139A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37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tytułowy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219B-B3D6-42DF-922C-F67FCE139A9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909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219B-B3D6-42DF-922C-F67FCE139A9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59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Znaczenie badań </a:t>
            </a:r>
            <a:r>
              <a:rPr lang="pl-PL" i="1" dirty="0" err="1"/>
              <a:t>desk</a:t>
            </a:r>
            <a:r>
              <a:rPr lang="pl-PL" i="1" dirty="0"/>
              <a:t> </a:t>
            </a:r>
            <a:r>
              <a:rPr lang="pl-PL" i="1" dirty="0" err="1"/>
              <a:t>research</a:t>
            </a:r>
            <a:r>
              <a:rPr lang="pl-PL" i="0" dirty="0"/>
              <a:t> dla resocjalizacji opartej na faktach (Podręcznik, Campbell – zespół)</a:t>
            </a:r>
          </a:p>
          <a:p>
            <a:endParaRPr lang="pl-PL" i="0" dirty="0"/>
          </a:p>
          <a:p>
            <a:r>
              <a:rPr lang="pl-PL" i="0" dirty="0" err="1"/>
              <a:t>Reaffirming</a:t>
            </a:r>
            <a:r>
              <a:rPr lang="pl-PL" i="0" dirty="0"/>
              <a:t> </a:t>
            </a:r>
            <a:r>
              <a:rPr lang="pl-PL" i="0" dirty="0" err="1"/>
              <a:t>rehabilitation</a:t>
            </a:r>
            <a:r>
              <a:rPr lang="pl-PL" i="0" dirty="0"/>
              <a:t> </a:t>
            </a:r>
            <a:r>
              <a:rPr lang="pl-PL" i="0" dirty="0" err="1"/>
              <a:t>through</a:t>
            </a:r>
            <a:r>
              <a:rPr lang="pl-PL" i="0" dirty="0"/>
              <a:t> science   (F. </a:t>
            </a:r>
            <a:r>
              <a:rPr lang="pl-PL" i="0" dirty="0" err="1"/>
              <a:t>Cullen</a:t>
            </a:r>
            <a:r>
              <a:rPr lang="pl-PL" i="0" dirty="0"/>
              <a:t>, P. </a:t>
            </a:r>
            <a:r>
              <a:rPr lang="pl-PL" i="0" dirty="0" err="1"/>
              <a:t>Gendreau</a:t>
            </a:r>
            <a:r>
              <a:rPr lang="pl-PL" i="0" dirty="0"/>
              <a:t>, T. Little, C. </a:t>
            </a:r>
            <a:r>
              <a:rPr lang="pl-PL" i="0" dirty="0" err="1"/>
              <a:t>Goggin</a:t>
            </a:r>
            <a:r>
              <a:rPr lang="pl-PL" i="0" dirty="0"/>
              <a:t>, D. Andrews, J. </a:t>
            </a:r>
            <a:r>
              <a:rPr lang="pl-PL" i="0" dirty="0" err="1"/>
              <a:t>Bonta</a:t>
            </a:r>
            <a:r>
              <a:rPr lang="pl-PL" i="0" dirty="0"/>
              <a:t>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219B-B3D6-42DF-922C-F67FCE139A9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669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219B-B3D6-42DF-922C-F67FCE139A9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02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219B-B3D6-42DF-922C-F67FCE139A9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20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219B-B3D6-42DF-922C-F67FCE139A9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277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219B-B3D6-42DF-922C-F67FCE139A9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497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219B-B3D6-42DF-922C-F67FCE139A9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739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219B-B3D6-42DF-922C-F67FCE139A9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589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219B-B3D6-42DF-922C-F67FCE139A9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86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AF660E-2469-9748-F36D-445389C08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1244574-2EFA-AACD-B3DB-1B85BC2BE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E3B0CA-2F71-627C-EB8F-F19AFEDC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E50D-D9E4-422B-ABEC-966640239D6C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F17EB7-44B4-6D18-9074-4927185F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3356B6-FFAF-3948-E099-52CB7331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0DA-3CB1-4954-9340-8841F8BC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82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5C0E4E-D72F-6781-F3EE-391F8375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CF918E2-2938-2CFC-EF89-CF5A6237B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7DE9DE-F421-4F0B-9F01-87E6359C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E50D-D9E4-422B-ABEC-966640239D6C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967069-3771-8AE0-3E8C-79DFD92A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659A51-CAE6-616E-05FE-1F686F4A3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0DA-3CB1-4954-9340-8841F8BC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71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E1AD517-C334-4489-A447-D5373A8EB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E9853E3-A6BF-97C3-6456-B2F4DF241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269A2B-7C38-34AC-9971-0CD20A72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E50D-D9E4-422B-ABEC-966640239D6C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75D8FB-57B8-280A-7E06-19DE02B2B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399E3E-CF47-46E6-D80C-EF1C668B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0DA-3CB1-4954-9340-8841F8BC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51D10C-7BDD-01C9-DD3C-63EE5D2C8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753DC17-8AD5-61DB-2378-046293183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A323F0-F147-0539-1562-BB9093D0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739F-8EB3-417B-BB17-6EF869A863BE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61C0139-982B-ADA2-C03C-B7EDCFE6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7FBDDC-6E48-4E89-C611-E93EF42F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869-71A2-458C-8D73-B73A2AF9B0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3835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C5BC94-DB02-08DE-032C-81015D8D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6FB9D7-1BB1-59FB-8CE5-EA35FBB14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6BBFC6-7C65-A1F8-6288-4162AA6C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739F-8EB3-417B-BB17-6EF869A863BE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2C8B7A-5FC4-86BD-9FB0-B3C52FF1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DB955E-9EFD-8F7B-AC07-42AF7CF6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869-71A2-458C-8D73-B73A2AF9B0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9414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D8AA80-FF98-1479-F331-0565CBA5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1B5E0C-F352-B4B8-3E4C-73063C4C1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40DC2A-7BDE-0E71-3F93-CB23BE34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739F-8EB3-417B-BB17-6EF869A863BE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A71B3D-F488-9541-F2AE-DE7945E7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8BA29D-475C-4C40-3F94-C390F0D2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869-71A2-458C-8D73-B73A2AF9B0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213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DCFC6B-CA92-6B5C-57CE-D01E2CBC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0065E1-B11C-12D7-F2F4-6AFDEEC29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016A7-64B6-7E43-AC49-8BD4B1060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B4409B-D87A-9BC7-339A-193A64D9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739F-8EB3-417B-BB17-6EF869A863BE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2CEC2F7-3483-55A7-6D29-AC8535F7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CB8E5B7-88FA-B870-5371-BDE005B7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869-71A2-458C-8D73-B73A2AF9B0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6722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21A923-15CA-53D8-454F-E5036D73F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779C943-7072-E86E-5BE4-2EB2B3B6F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76911E-51CD-8C9F-B2E4-BAD2D94DC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62C9EB8-2D72-0151-FEDC-A5217A895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7A9D171-1414-9917-6F1F-3AA6A83A8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005D46C-E156-5B0B-225D-068E16B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739F-8EB3-417B-BB17-6EF869A863BE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98146B0-1E5E-28D9-A96D-0C33C33F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78C3785-614A-CA86-9B5D-761085B0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869-71A2-458C-8D73-B73A2AF9B0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20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BA5BE7-E3E7-C811-15A4-B9E8581E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CB8FA8A-2C63-BE64-CCF3-B2DAFB76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739F-8EB3-417B-BB17-6EF869A863BE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A219CF4-8CA0-C188-D93E-9060C77D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5D93B07-67F1-63F4-1773-693BEC69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869-71A2-458C-8D73-B73A2AF9B0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4057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0B03112-ECF7-3EAE-E121-E71427C7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739F-8EB3-417B-BB17-6EF869A863BE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42653FC-7995-9DF3-3CD6-99727147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041FCCA-B3D5-EB9A-DE62-A8C12086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869-71A2-458C-8D73-B73A2AF9B0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7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DAB941-4437-7AD6-D741-C1D4EA89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910ADC-E020-B759-C712-10F675C12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D97C21-B6BC-8861-C2D0-E7520B229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1E6078-4E77-9420-4343-E61280E0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739F-8EB3-417B-BB17-6EF869A863BE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A9FD8B3-F8B9-D771-D622-71D4ADDCA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471B37-01B8-0653-DDD6-8D43BA9C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869-71A2-458C-8D73-B73A2AF9B0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05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0F2EE3-B93B-EBE6-59E0-3AD113D9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4995C0-6C6B-20A9-F09C-A988D674A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C1196A-4259-D377-5EEF-2F6A2C5E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E50D-D9E4-422B-ABEC-966640239D6C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086BAE-1210-819F-8E16-45C0ABB2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78C1D5-4A25-C697-CBE6-363D0674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0DA-3CB1-4954-9340-8841F8BC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850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61C601-E6F1-8484-5EB0-3F17D3DF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558FD57-C401-5BF0-E9B1-EB8072635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873B8BC-3A76-8DD6-DD32-3B3E23931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268C948-BB42-8FAB-C85A-332DEA1E4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739F-8EB3-417B-BB17-6EF869A863BE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9CA6CB-5396-A1CA-5559-616EA0CD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5993284-4416-3150-B754-C40098D1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869-71A2-458C-8D73-B73A2AF9B0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88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AA6F94-0D2A-F273-CDDA-E203E7A5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E598C42-B456-BD4F-73F2-F2B4EDE48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289828-4B16-3ED6-B7DF-90484196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739F-8EB3-417B-BB17-6EF869A863BE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C8664D-9F46-0A44-AB16-29195FDD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3F8607-4863-EB72-DA3F-C43531A3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869-71A2-458C-8D73-B73A2AF9B0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270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F32F814-98FD-301D-4F07-5FF2E6562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CB89C44-BC35-8382-78A1-4D8B41E7D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84EAEE-ED61-C1DF-5174-BAAB1C1CE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739F-8EB3-417B-BB17-6EF869A863BE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22EE5E-B940-B029-A0AC-AD690835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296D215-C8B4-A1B6-24C8-26257455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3869-71A2-458C-8D73-B73A2AF9B0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79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B3ED9C-4DBB-E6F1-0107-141BDC46B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2422B5-53CA-D817-2829-CEA1AAB9F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9DAAB0-39EE-4B8E-6649-2BFC1546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E50D-D9E4-422B-ABEC-966640239D6C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0463B9-E33A-11F7-4F6E-D5EE7200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C7BA8F-85D0-6866-A9A5-7810664F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0DA-3CB1-4954-9340-8841F8BC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04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2DFFCD-79F8-48A9-30C5-FEA1055B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DE40AC-01B0-EAAE-D4D6-3E1B3B442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AF19A18-D103-DB8D-BA2B-B173526C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7F5C80-5058-9ADA-6F87-EEDD6C71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E50D-D9E4-422B-ABEC-966640239D6C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20BE7A2-0B36-A136-CFFF-7B942A0D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6A570CC-B1AB-18ED-C74E-3E81B909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0DA-3CB1-4954-9340-8841F8BC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81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7A3224-1EF6-6009-5104-305F239F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6C43F2B-E749-209D-C7F8-1811B5AD0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46C794-30FC-53FD-4F76-7F95A2DA9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4AC736F-E751-DACA-D1EB-720D4D15E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77FB774-5C9F-03A9-4414-99C6E57E3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B3A22F0-DD54-BEE7-1ED9-A9492C7F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E50D-D9E4-422B-ABEC-966640239D6C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3C5BB39-4BD6-DB7F-848C-E270AA65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3748BFA-658D-EA5B-A10F-096402B9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0DA-3CB1-4954-9340-8841F8BC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3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8413CC-FDFB-6521-8D5B-35E4E9D2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AA8EE47-F84D-0899-6674-86FDFE4B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E50D-D9E4-422B-ABEC-966640239D6C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8B6D5A6-1B98-9A1D-8CFE-EAC0E3D3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17AE2B4-2F8C-F1F4-B013-EBBA83A8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0DA-3CB1-4954-9340-8841F8BC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07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D61D883-6E13-3D62-C713-CD092D5F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E50D-D9E4-422B-ABEC-966640239D6C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7AEB066-A144-CE50-8278-A7F0FE96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6A68DE-0C90-2384-850D-C17DCC03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0DA-3CB1-4954-9340-8841F8BC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88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7CB813-207D-7234-DBB5-5A781286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BF62F4-FEBB-0DEE-0C3B-35254628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39A5B9D-AA42-2469-7978-59FA27CD3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02F86B4-360A-09D8-0B05-3AFF1257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E50D-D9E4-422B-ABEC-966640239D6C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4B9908F-9396-556E-6FEB-5713C6A6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D6C761E-1A44-A609-6BA0-C0C97AE8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0DA-3CB1-4954-9340-8841F8BC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62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3D9D55-48E2-DD9B-B660-83AABB24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3FB7A08-24AD-4884-3ED3-9FBC3BA76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56A40F-F609-6483-5DDF-E33E15969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A27418A-883A-36A8-6342-5B6D5CBD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E50D-D9E4-422B-ABEC-966640239D6C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EBA019-5ADB-8A76-59C9-0E381288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F95968F-5291-89EA-8CF5-C3FF92D6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70DA-3CB1-4954-9340-8841F8BC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9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DF28E29-821E-2CDD-7D94-358FAF59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85BFF5-66C1-C083-5CC3-06161F82A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792641-EBCC-F6ED-2176-A8AE6A12E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4E50D-D9E4-422B-ABEC-966640239D6C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EFAA87-A20A-9DF6-4C8C-E3CD21F7F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8F0046-506D-C0C0-8FA5-6DAE36577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70DA-3CB1-4954-9340-8841F8BC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7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EACFF83-C819-020E-E0BC-6D8FE7AC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D3935D-F64D-DB32-3E0F-B00787541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0C862B-D819-1CEE-45C8-5E104DA2F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739F-8EB3-417B-BB17-6EF869A863BE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81FCEA-0907-3E12-50E5-AE1C0F2B5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494895-B0AB-04D2-2B9A-7F10AA4CD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3869-71A2-458C-8D73-B73A2AF9B0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67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BC9FD2-C4B1-EE88-04D5-E519CD50A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372" y="1058397"/>
            <a:ext cx="5257801" cy="2703232"/>
          </a:xfrm>
        </p:spPr>
        <p:txBody>
          <a:bodyPr anchor="t">
            <a:normAutofit/>
          </a:bodyPr>
          <a:lstStyle/>
          <a:p>
            <a:pPr algn="l"/>
            <a:r>
              <a:rPr lang="pl-PL" sz="4100" b="1" dirty="0"/>
              <a:t>Powrotność do przestępstwa jako przedmiot europejskich studiów </a:t>
            </a:r>
            <a:r>
              <a:rPr lang="pl-PL" sz="4100" b="1" i="1" dirty="0" err="1"/>
              <a:t>desk</a:t>
            </a:r>
            <a:r>
              <a:rPr lang="pl-PL" sz="4100" b="1" i="1" dirty="0"/>
              <a:t> </a:t>
            </a:r>
            <a:r>
              <a:rPr lang="pl-PL" sz="4100" b="1" i="1" dirty="0" err="1"/>
              <a:t>research</a:t>
            </a:r>
            <a:endParaRPr lang="pl-PL" sz="4100" b="1" i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1101A9D-B9FD-BDD9-6136-228D38A5B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373" y="4241485"/>
            <a:ext cx="5257800" cy="942992"/>
          </a:xfrm>
        </p:spPr>
        <p:txBody>
          <a:bodyPr anchor="b">
            <a:normAutofit/>
          </a:bodyPr>
          <a:lstStyle/>
          <a:p>
            <a:pPr algn="l"/>
            <a:r>
              <a:rPr lang="pl-PL" sz="1400" dirty="0"/>
              <a:t>Mariusz Sztuka</a:t>
            </a:r>
          </a:p>
          <a:p>
            <a:pPr algn="l"/>
            <a:r>
              <a:rPr lang="pl-PL" sz="1400" dirty="0" err="1"/>
              <a:t>Behaviour</a:t>
            </a:r>
            <a:r>
              <a:rPr lang="pl-PL" sz="1400" dirty="0"/>
              <a:t> in </a:t>
            </a:r>
            <a:r>
              <a:rPr lang="pl-PL" sz="1400" dirty="0" err="1"/>
              <a:t>Crisis</a:t>
            </a:r>
            <a:r>
              <a:rPr lang="pl-PL" sz="1400" dirty="0"/>
              <a:t> Lab UJ</a:t>
            </a:r>
          </a:p>
          <a:p>
            <a:pPr algn="l"/>
            <a:r>
              <a:rPr lang="pl-PL" sz="1400" dirty="0"/>
              <a:t>Zakład Profilaktyki Społecznej i Resocjalizacji UJ</a:t>
            </a:r>
          </a:p>
          <a:p>
            <a:pPr algn="l"/>
            <a:endParaRPr lang="pl-PL" sz="1400" dirty="0"/>
          </a:p>
        </p:txBody>
      </p:sp>
      <p:pic>
        <p:nvPicPr>
          <p:cNvPr id="7" name="Obraz 6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EA1025FB-1D08-B80B-2F0E-ADFCE0B11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92" y="4058610"/>
            <a:ext cx="2163210" cy="654371"/>
          </a:xfrm>
          <a:prstGeom prst="rect">
            <a:avLst/>
          </a:prstGeom>
        </p:spPr>
      </p:pic>
      <p:pic>
        <p:nvPicPr>
          <p:cNvPr id="5" name="Obraz 4" descr="Obraz zawierający symbol, logo, godło, clipart&#10;&#10;Opis wygenerowany automatycznie">
            <a:extLst>
              <a:ext uri="{FF2B5EF4-FFF2-40B4-BE49-F238E27FC236}">
                <a16:creationId xmlns:a16="http://schemas.microsoft.com/office/drawing/2014/main" id="{854375AA-A569-E1E3-9B56-647B12E05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354" y="3527553"/>
            <a:ext cx="1131351" cy="1448130"/>
          </a:xfrm>
          <a:prstGeom prst="rect">
            <a:avLst/>
          </a:prstGeom>
        </p:spPr>
      </p:pic>
      <p:pic>
        <p:nvPicPr>
          <p:cNvPr id="8" name="Obraz 7" descr="Obraz zawierający tekst, Czcionka, zrzut ekranu, woda&#10;&#10;Opis wygenerowany automatycznie">
            <a:extLst>
              <a:ext uri="{FF2B5EF4-FFF2-40B4-BE49-F238E27FC236}">
                <a16:creationId xmlns:a16="http://schemas.microsoft.com/office/drawing/2014/main" id="{11294E9D-1E31-28EA-648B-10905D7F2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5106409"/>
            <a:ext cx="10303503" cy="175159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FD493FF-A638-307C-630E-029A27EFD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F48BDB-1A0D-0042-3064-6CDBF2843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6ABCF7-B5E5-65F2-6DD2-DC8590CA1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1153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Biurko oświetlone słońcem">
            <a:extLst>
              <a:ext uri="{FF2B5EF4-FFF2-40B4-BE49-F238E27FC236}">
                <a16:creationId xmlns:a16="http://schemas.microsoft.com/office/drawing/2014/main" id="{C4C89C5B-BCB6-1118-A5D2-94ECE6A29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2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8D7A89C-3348-19CC-D5E4-0639CDE0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/>
              <a:t>Dziękuję za uwagę</a:t>
            </a:r>
            <a:br>
              <a:rPr lang="en-US" sz="2900"/>
            </a:br>
            <a:br>
              <a:rPr lang="en-US" sz="2900"/>
            </a:br>
            <a:r>
              <a:rPr lang="en-US" sz="2400"/>
              <a:t>mariusz.sztuka@uj.edu.pl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016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8D7A89C-3348-19CC-D5E4-0639CDE0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Znaczenie</a:t>
            </a:r>
            <a:r>
              <a:rPr lang="en-US" dirty="0"/>
              <a:t> </a:t>
            </a:r>
            <a:r>
              <a:rPr lang="en-US" dirty="0" err="1"/>
              <a:t>badań</a:t>
            </a:r>
            <a:r>
              <a:rPr lang="en-US" dirty="0"/>
              <a:t> </a:t>
            </a:r>
            <a:r>
              <a:rPr lang="en-US" i="1" dirty="0"/>
              <a:t>desk research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resocjalizacji</a:t>
            </a:r>
            <a:r>
              <a:rPr lang="en-US" dirty="0"/>
              <a:t> </a:t>
            </a:r>
            <a:r>
              <a:rPr lang="en-US" dirty="0" err="1"/>
              <a:t>opartej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faktach</a:t>
            </a:r>
            <a:endParaRPr lang="en-US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740B86C7-D476-55B7-C44C-62C84825D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6692" y="2533476"/>
            <a:ext cx="5479719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Lata 90. </a:t>
            </a:r>
            <a:r>
              <a:rPr lang="en-US" sz="2000" dirty="0" err="1"/>
              <a:t>Restauracja</a:t>
            </a:r>
            <a:r>
              <a:rPr lang="en-US" sz="2000" dirty="0"/>
              <a:t> </a:t>
            </a:r>
            <a:r>
              <a:rPr lang="en-US" sz="2000" dirty="0" err="1"/>
              <a:t>idei</a:t>
            </a:r>
            <a:r>
              <a:rPr lang="en-US" sz="2000" dirty="0"/>
              <a:t> </a:t>
            </a:r>
            <a:r>
              <a:rPr lang="en-US" sz="2000" dirty="0" err="1"/>
              <a:t>resocjalizacji</a:t>
            </a:r>
            <a:r>
              <a:rPr lang="en-US" sz="2000" dirty="0"/>
              <a:t> w </a:t>
            </a:r>
            <a:r>
              <a:rPr lang="en-US" sz="2000" dirty="0" err="1"/>
              <a:t>duchu</a:t>
            </a:r>
            <a:r>
              <a:rPr lang="en-US" sz="2000" dirty="0"/>
              <a:t> </a:t>
            </a:r>
            <a:r>
              <a:rPr lang="en-US" sz="2000" i="1" dirty="0"/>
              <a:t>evidence-based decision making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Rzetelne</a:t>
            </a:r>
            <a:r>
              <a:rPr lang="en-US" sz="2000" dirty="0"/>
              <a:t> </a:t>
            </a:r>
            <a:r>
              <a:rPr lang="en-US" sz="2000" dirty="0" err="1"/>
              <a:t>studia</a:t>
            </a:r>
            <a:r>
              <a:rPr lang="en-US" sz="2000" dirty="0"/>
              <a:t> </a:t>
            </a:r>
            <a:r>
              <a:rPr lang="en-US" sz="2000" dirty="0" err="1"/>
              <a:t>empiryczne</a:t>
            </a:r>
            <a:r>
              <a:rPr lang="en-US" sz="2000" dirty="0"/>
              <a:t> – </a:t>
            </a:r>
            <a:r>
              <a:rPr lang="en-US" sz="2000" dirty="0" err="1"/>
              <a:t>źródło</a:t>
            </a:r>
            <a:r>
              <a:rPr lang="en-US" sz="2000" dirty="0"/>
              <a:t> </a:t>
            </a:r>
            <a:r>
              <a:rPr lang="en-US" sz="2000" dirty="0" err="1"/>
              <a:t>legitymizacji</a:t>
            </a:r>
            <a:r>
              <a:rPr lang="en-US" sz="2000" dirty="0"/>
              <a:t> </a:t>
            </a:r>
            <a:r>
              <a:rPr lang="en-US" sz="2000" dirty="0" err="1"/>
              <a:t>resocjalizacji</a:t>
            </a:r>
            <a:r>
              <a:rPr lang="en-US" sz="2000" dirty="0"/>
              <a:t> </a:t>
            </a:r>
            <a:r>
              <a:rPr lang="en-US" sz="2000" i="0" dirty="0"/>
              <a:t>(F. Cullen, P. </a:t>
            </a:r>
            <a:r>
              <a:rPr lang="en-US" sz="2000" i="0" dirty="0" err="1"/>
              <a:t>Gendreau</a:t>
            </a:r>
            <a:r>
              <a:rPr lang="en-US" sz="2000" i="0" dirty="0"/>
              <a:t>, T. Little, C. Goggin, D. Andrews, J. Bonta)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Pojedynczy</a:t>
            </a:r>
            <a:r>
              <a:rPr lang="en-US" sz="2000" dirty="0"/>
              <a:t> </a:t>
            </a:r>
            <a:r>
              <a:rPr lang="en-US" sz="2000" dirty="0" err="1"/>
              <a:t>raport</a:t>
            </a:r>
            <a:r>
              <a:rPr lang="en-US" sz="2000" dirty="0"/>
              <a:t> z </a:t>
            </a:r>
            <a:r>
              <a:rPr lang="en-US" sz="2000" dirty="0" err="1"/>
              <a:t>badań</a:t>
            </a:r>
            <a:r>
              <a:rPr lang="en-US" sz="2000" dirty="0"/>
              <a:t> </a:t>
            </a:r>
            <a:r>
              <a:rPr lang="en-US" sz="2000" dirty="0" err="1"/>
              <a:t>empirycznych</a:t>
            </a:r>
            <a:r>
              <a:rPr lang="en-US" sz="2000" dirty="0"/>
              <a:t> vs. </a:t>
            </a:r>
            <a:r>
              <a:rPr lang="en-US" sz="2000" dirty="0" err="1"/>
              <a:t>synteza</a:t>
            </a:r>
            <a:r>
              <a:rPr lang="en-US" sz="2000" dirty="0"/>
              <a:t> </a:t>
            </a:r>
            <a:r>
              <a:rPr lang="en-US" sz="2000" dirty="0" err="1"/>
              <a:t>uogólniająca</a:t>
            </a:r>
            <a:r>
              <a:rPr lang="en-US" sz="2000" dirty="0"/>
              <a:t> </a:t>
            </a:r>
          </a:p>
        </p:txBody>
      </p:sp>
      <p:pic>
        <p:nvPicPr>
          <p:cNvPr id="16" name="Picture 15" descr="Wykres w dokumencie z piórem">
            <a:extLst>
              <a:ext uri="{FF2B5EF4-FFF2-40B4-BE49-F238E27FC236}">
                <a16:creationId xmlns:a16="http://schemas.microsoft.com/office/drawing/2014/main" id="{0FAE1FB6-9AB7-CBCA-2910-153A35124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8" r="19273" b="-1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099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8D7A89C-3348-19CC-D5E4-0639CDE0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Znaczenie badań </a:t>
            </a:r>
            <a:r>
              <a:rPr lang="en-US" i="1"/>
              <a:t>desk research </a:t>
            </a:r>
            <a:r>
              <a:rPr lang="en-US"/>
              <a:t>dla resocjalizacji opartej na faktach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740B86C7-D476-55B7-C44C-62C84825D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6692" y="2533476"/>
            <a:ext cx="5479719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Rosnąca</a:t>
            </a:r>
            <a:r>
              <a:rPr lang="en-US" sz="1900" dirty="0"/>
              <a:t> </a:t>
            </a:r>
            <a:r>
              <a:rPr lang="en-US" sz="1900" dirty="0" err="1"/>
              <a:t>popularność</a:t>
            </a:r>
            <a:r>
              <a:rPr lang="en-US" sz="1900" dirty="0"/>
              <a:t> </a:t>
            </a:r>
            <a:r>
              <a:rPr lang="en-US" sz="1900" dirty="0" err="1"/>
              <a:t>metaanalizy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przeglądu</a:t>
            </a:r>
            <a:r>
              <a:rPr lang="en-US" sz="1900" dirty="0"/>
              <a:t> </a:t>
            </a:r>
            <a:r>
              <a:rPr lang="en-US" sz="1900" dirty="0" err="1"/>
              <a:t>systematycznego</a:t>
            </a:r>
            <a:endParaRPr lang="en-US" sz="19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Temat</a:t>
            </a:r>
            <a:r>
              <a:rPr lang="en-US" sz="1900" dirty="0"/>
              <a:t> </a:t>
            </a:r>
            <a:r>
              <a:rPr lang="en-US" sz="1900" dirty="0" err="1"/>
              <a:t>wiodący</a:t>
            </a:r>
            <a:r>
              <a:rPr lang="en-US" sz="1900" dirty="0"/>
              <a:t>: </a:t>
            </a:r>
            <a:r>
              <a:rPr lang="en-US" sz="1900" dirty="0" err="1"/>
              <a:t>recydywa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przeciwdziałanie</a:t>
            </a:r>
            <a:r>
              <a:rPr lang="en-US" sz="1900" dirty="0"/>
              <a:t> </a:t>
            </a:r>
            <a:r>
              <a:rPr lang="en-US" sz="1900" dirty="0" err="1"/>
              <a:t>jej</a:t>
            </a:r>
            <a:r>
              <a:rPr lang="en-US" sz="1900" dirty="0"/>
              <a:t> </a:t>
            </a:r>
            <a:r>
              <a:rPr lang="en-US" sz="1900" dirty="0" err="1"/>
              <a:t>wystąpieniu</a:t>
            </a:r>
            <a:r>
              <a:rPr lang="en-US" sz="19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Nurty</a:t>
            </a:r>
            <a:r>
              <a:rPr lang="en-US" sz="1900" dirty="0"/>
              <a:t> </a:t>
            </a:r>
            <a:r>
              <a:rPr lang="en-US" sz="1900" dirty="0" err="1"/>
              <a:t>poszukiwań</a:t>
            </a:r>
            <a:r>
              <a:rPr lang="en-US" sz="1900" dirty="0"/>
              <a:t>: (1) </a:t>
            </a:r>
            <a:r>
              <a:rPr lang="en-US" sz="1900" dirty="0" err="1"/>
              <a:t>identyfikacja</a:t>
            </a:r>
            <a:r>
              <a:rPr lang="en-US" sz="1900" dirty="0"/>
              <a:t> </a:t>
            </a:r>
            <a:r>
              <a:rPr lang="en-US" sz="1900" dirty="0" err="1"/>
              <a:t>czynników</a:t>
            </a:r>
            <a:r>
              <a:rPr lang="en-US" sz="1900" dirty="0"/>
              <a:t> </a:t>
            </a:r>
            <a:r>
              <a:rPr lang="en-US" sz="1900" dirty="0" err="1"/>
              <a:t>ryzyka</a:t>
            </a:r>
            <a:r>
              <a:rPr lang="en-US" sz="1900" dirty="0"/>
              <a:t>, (2) </a:t>
            </a:r>
            <a:r>
              <a:rPr lang="en-US" sz="1900" dirty="0" err="1"/>
              <a:t>identyfikacja</a:t>
            </a:r>
            <a:r>
              <a:rPr lang="en-US" sz="1900" dirty="0"/>
              <a:t> </a:t>
            </a:r>
            <a:r>
              <a:rPr lang="en-US" sz="1900" dirty="0" err="1"/>
              <a:t>skutecznych</a:t>
            </a:r>
            <a:r>
              <a:rPr lang="en-US" sz="1900" dirty="0"/>
              <a:t> </a:t>
            </a:r>
            <a:r>
              <a:rPr lang="en-US" sz="1900" dirty="0" err="1"/>
              <a:t>interwencji</a:t>
            </a:r>
            <a:endParaRPr lang="en-US" sz="19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/>
              <a:t>2013: 100 </a:t>
            </a:r>
            <a:r>
              <a:rPr lang="en-US" sz="1900" dirty="0" err="1"/>
              <a:t>pierwszych</a:t>
            </a:r>
            <a:r>
              <a:rPr lang="en-US" sz="1900" dirty="0"/>
              <a:t> </a:t>
            </a:r>
            <a:r>
              <a:rPr lang="en-US" sz="1900" dirty="0" err="1"/>
              <a:t>raportów</a:t>
            </a:r>
            <a:r>
              <a:rPr lang="en-US" sz="1900" dirty="0"/>
              <a:t> </a:t>
            </a:r>
            <a:r>
              <a:rPr lang="en-US" sz="1900" dirty="0" err="1"/>
              <a:t>metaanalitycznych</a:t>
            </a:r>
            <a:endParaRPr lang="en-US" sz="19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Dysproporcja</a:t>
            </a:r>
            <a:r>
              <a:rPr lang="en-US" sz="1900" dirty="0"/>
              <a:t> USA vs. EU</a:t>
            </a:r>
          </a:p>
        </p:txBody>
      </p:sp>
      <p:pic>
        <p:nvPicPr>
          <p:cNvPr id="36" name="Picture 26" descr="Wykres w dokumencie z piórem">
            <a:extLst>
              <a:ext uri="{FF2B5EF4-FFF2-40B4-BE49-F238E27FC236}">
                <a16:creationId xmlns:a16="http://schemas.microsoft.com/office/drawing/2014/main" id="{B328C3E4-9FA4-52D2-8B3B-BB525CB59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8" r="19273" b="-1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Obraz 2" descr="Obraz zawierający tekst, maska, zrzut ekranu, plakat">
            <a:extLst>
              <a:ext uri="{FF2B5EF4-FFF2-40B4-BE49-F238E27FC236}">
                <a16:creationId xmlns:a16="http://schemas.microsoft.com/office/drawing/2014/main" id="{6CD3A388-4431-4E7F-62C8-91FB1ABB6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04" y="803547"/>
            <a:ext cx="3624433" cy="517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8D7A89C-3348-19CC-D5E4-0639CDE0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Badania europejskie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95A776E-BAF5-B043-EDC0-539348BB2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187842"/>
              </p:ext>
            </p:extLst>
          </p:nvPr>
        </p:nvGraphicFramePr>
        <p:xfrm>
          <a:off x="1854231" y="1966293"/>
          <a:ext cx="8483538" cy="4452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3538">
                  <a:extLst>
                    <a:ext uri="{9D8B030D-6E8A-4147-A177-3AD203B41FA5}">
                      <a16:colId xmlns:a16="http://schemas.microsoft.com/office/drawing/2014/main" val="147729483"/>
                    </a:ext>
                  </a:extLst>
                </a:gridCol>
              </a:tblGrid>
              <a:tr h="583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Losem &amp; Koferl (1989)</a:t>
                      </a:r>
                      <a:r>
                        <a:rPr lang="pl-PL" sz="2800"/>
                        <a:t> </a:t>
                      </a:r>
                      <a:endParaRPr lang="pl-PL" sz="2100"/>
                    </a:p>
                  </a:txBody>
                  <a:tcPr marL="108062" marR="108062" marT="54031" marB="540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4617626"/>
                  </a:ext>
                </a:extLst>
              </a:tr>
              <a:tr h="475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Redondo, </a:t>
                      </a:r>
                      <a:r>
                        <a:rPr lang="pl-PL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Garrido</a:t>
                      </a:r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Sanchez-Meca (1997)</a:t>
                      </a:r>
                      <a:endParaRPr lang="pl-PL" sz="2100" dirty="0"/>
                    </a:p>
                  </a:txBody>
                  <a:tcPr marL="108062" marR="108062" marT="54031" marB="540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5358590"/>
                  </a:ext>
                </a:extLst>
              </a:tr>
              <a:tr h="583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Lösel (2000)</a:t>
                      </a:r>
                      <a:r>
                        <a:rPr lang="pl-PL" sz="2800"/>
                        <a:t> </a:t>
                      </a:r>
                      <a:endParaRPr lang="pl-PL" sz="2100"/>
                    </a:p>
                  </a:txBody>
                  <a:tcPr marL="108062" marR="108062" marT="54031" marB="540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1453704"/>
                  </a:ext>
                </a:extLst>
              </a:tr>
              <a:tr h="583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Itlescas</a:t>
                      </a:r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pl-PL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Sánchez</a:t>
                      </a:r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-Meca, &amp; </a:t>
                      </a:r>
                      <a:r>
                        <a:rPr lang="pl-PL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Genovés</a:t>
                      </a:r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(2001)</a:t>
                      </a:r>
                      <a:r>
                        <a:rPr lang="pl-PL" sz="2800" dirty="0"/>
                        <a:t> </a:t>
                      </a:r>
                      <a:endParaRPr lang="pl-PL" sz="2100" dirty="0"/>
                    </a:p>
                  </a:txBody>
                  <a:tcPr marL="108062" marR="108062" marT="54031" marB="540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8836447"/>
                  </a:ext>
                </a:extLst>
              </a:tr>
              <a:tr h="475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Redondo, Sanchez-Meca &amp; Garrido (2008)</a:t>
                      </a:r>
                      <a:endParaRPr lang="pl-PL" sz="2100"/>
                    </a:p>
                  </a:txBody>
                  <a:tcPr marL="108062" marR="108062" marT="54031" marB="540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284176"/>
                  </a:ext>
                </a:extLst>
              </a:tr>
              <a:tr h="583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Schmucker &amp; Lösel (2008)</a:t>
                      </a:r>
                      <a:r>
                        <a:rPr lang="pl-PL" sz="2800"/>
                        <a:t> </a:t>
                      </a:r>
                      <a:endParaRPr lang="pl-PL" sz="2100"/>
                    </a:p>
                  </a:txBody>
                  <a:tcPr marL="108062" marR="108062" marT="54031" marB="540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3700665"/>
                  </a:ext>
                </a:extLst>
              </a:tr>
              <a:tr h="583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Koehler, Lösel, Akoensi &amp; Humphreys (2012)</a:t>
                      </a:r>
                      <a:r>
                        <a:rPr lang="pl-PL" sz="2800"/>
                        <a:t> </a:t>
                      </a:r>
                      <a:endParaRPr lang="pl-PL" sz="2100"/>
                    </a:p>
                  </a:txBody>
                  <a:tcPr marL="108062" marR="108062" marT="54031" marB="540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2240529"/>
                  </a:ext>
                </a:extLst>
              </a:tr>
              <a:tr h="583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O’Donnell</a:t>
                      </a:r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(2020)</a:t>
                      </a:r>
                      <a:r>
                        <a:rPr lang="pl-PL" sz="2800" dirty="0"/>
                        <a:t> </a:t>
                      </a:r>
                      <a:endParaRPr lang="pl-PL" sz="2100" dirty="0"/>
                    </a:p>
                  </a:txBody>
                  <a:tcPr marL="108062" marR="108062" marT="54031" marB="5403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6131575"/>
                  </a:ext>
                </a:extLst>
              </a:tr>
            </a:tbl>
          </a:graphicData>
        </a:graphic>
      </p:graphicFrame>
      <p:pic>
        <p:nvPicPr>
          <p:cNvPr id="5" name="Obraz 4" descr="Obraz zawierający zrzut ekranu, Jaskrawoniebieski, wzór, kwadrat&#10;&#10;Opis wygenerowany automatycznie">
            <a:extLst>
              <a:ext uri="{FF2B5EF4-FFF2-40B4-BE49-F238E27FC236}">
                <a16:creationId xmlns:a16="http://schemas.microsoft.com/office/drawing/2014/main" id="{00270054-3788-A8AC-3874-2E01585E0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49" y="2877231"/>
            <a:ext cx="3541226" cy="35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0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8D7A89C-3348-19CC-D5E4-0639CDE0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Badania europejskie: rodzaj, zakres, ilość raportów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95A776E-BAF5-B043-EDC0-539348BB2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62641"/>
              </p:ext>
            </p:extLst>
          </p:nvPr>
        </p:nvGraphicFramePr>
        <p:xfrm>
          <a:off x="432222" y="2002564"/>
          <a:ext cx="11327551" cy="397957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840552">
                  <a:extLst>
                    <a:ext uri="{9D8B030D-6E8A-4147-A177-3AD203B41FA5}">
                      <a16:colId xmlns:a16="http://schemas.microsoft.com/office/drawing/2014/main" val="147729483"/>
                    </a:ext>
                  </a:extLst>
                </a:gridCol>
                <a:gridCol w="2744076">
                  <a:extLst>
                    <a:ext uri="{9D8B030D-6E8A-4147-A177-3AD203B41FA5}">
                      <a16:colId xmlns:a16="http://schemas.microsoft.com/office/drawing/2014/main" val="2883117550"/>
                    </a:ext>
                  </a:extLst>
                </a:gridCol>
                <a:gridCol w="2085499">
                  <a:extLst>
                    <a:ext uri="{9D8B030D-6E8A-4147-A177-3AD203B41FA5}">
                      <a16:colId xmlns:a16="http://schemas.microsoft.com/office/drawing/2014/main" val="633863807"/>
                    </a:ext>
                  </a:extLst>
                </a:gridCol>
                <a:gridCol w="1657424">
                  <a:extLst>
                    <a:ext uri="{9D8B030D-6E8A-4147-A177-3AD203B41FA5}">
                      <a16:colId xmlns:a16="http://schemas.microsoft.com/office/drawing/2014/main" val="3243238544"/>
                    </a:ext>
                  </a:extLst>
                </a:gridCol>
              </a:tblGrid>
              <a:tr h="521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Lösel</a:t>
                      </a:r>
                      <a:r>
                        <a:rPr lang="pl-PL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&amp; </a:t>
                      </a:r>
                      <a:r>
                        <a:rPr lang="pl-PL" sz="19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Koferl</a:t>
                      </a:r>
                      <a:r>
                        <a:rPr lang="pl-PL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(1989)</a:t>
                      </a:r>
                      <a:r>
                        <a:rPr lang="pl-PL" sz="2500" dirty="0"/>
                        <a:t> </a:t>
                      </a:r>
                      <a:endParaRPr lang="pl-PL" sz="1900" dirty="0"/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metaanaliza</a:t>
                      </a:r>
                      <a:endParaRPr lang="pl-PL" sz="1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do 1985</a:t>
                      </a:r>
                      <a:endParaRPr lang="pl-PL" sz="19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N=16</a:t>
                      </a:r>
                      <a:endParaRPr lang="pl-PL" sz="19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617626"/>
                  </a:ext>
                </a:extLst>
              </a:tr>
              <a:tr h="425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Redondo, </a:t>
                      </a:r>
                      <a:r>
                        <a:rPr lang="pl-PL" sz="19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Garrido</a:t>
                      </a:r>
                      <a:r>
                        <a:rPr lang="pl-PL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&amp; Sanchez-Meca (1997)</a:t>
                      </a:r>
                      <a:endParaRPr lang="pl-PL" sz="1900" dirty="0"/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metaanaliza</a:t>
                      </a: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1980-1993</a:t>
                      </a: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/>
                        <a:t>N=57</a:t>
                      </a: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358590"/>
                  </a:ext>
                </a:extLst>
              </a:tr>
              <a:tr h="521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Lösel</a:t>
                      </a:r>
                      <a:r>
                        <a:rPr lang="pl-PL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(2000)</a:t>
                      </a:r>
                      <a:r>
                        <a:rPr lang="pl-PL" sz="2500" dirty="0"/>
                        <a:t> </a:t>
                      </a:r>
                      <a:endParaRPr lang="pl-PL" sz="1900" dirty="0"/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przegląd systematyczny</a:t>
                      </a:r>
                      <a:endParaRPr lang="pl-PL" sz="1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1983-2000</a:t>
                      </a: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/>
                        <a:t>N=20</a:t>
                      </a: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453704"/>
                  </a:ext>
                </a:extLst>
              </a:tr>
              <a:tr h="521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Illescas</a:t>
                      </a:r>
                      <a:r>
                        <a:rPr lang="pl-PL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pl-PL" sz="19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Sánchez</a:t>
                      </a:r>
                      <a:r>
                        <a:rPr lang="pl-PL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-Meca, &amp; </a:t>
                      </a:r>
                      <a:r>
                        <a:rPr lang="pl-PL" sz="19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Genovés</a:t>
                      </a:r>
                      <a:r>
                        <a:rPr lang="pl-PL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(2001)</a:t>
                      </a:r>
                      <a:r>
                        <a:rPr lang="pl-PL" sz="2500" dirty="0"/>
                        <a:t> </a:t>
                      </a:r>
                      <a:endParaRPr lang="pl-PL" sz="1900" dirty="0"/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metaanaliza</a:t>
                      </a:r>
                      <a:endParaRPr lang="pl-PL" sz="19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/>
                        <a:t>1980-1991</a:t>
                      </a: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/>
                        <a:t>N=29</a:t>
                      </a: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836447"/>
                  </a:ext>
                </a:extLst>
              </a:tr>
              <a:tr h="425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Redondo, Sanchez-Meca &amp; </a:t>
                      </a:r>
                      <a:r>
                        <a:rPr lang="pl-PL" sz="19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Garrido</a:t>
                      </a:r>
                      <a:r>
                        <a:rPr lang="pl-PL" sz="1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(2008)</a:t>
                      </a:r>
                      <a:endParaRPr lang="pl-PL" sz="1900" dirty="0"/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metaanaliza</a:t>
                      </a:r>
                      <a:endParaRPr lang="pl-PL" sz="1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1980-1991</a:t>
                      </a: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/>
                        <a:t>N=29</a:t>
                      </a: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84176"/>
                  </a:ext>
                </a:extLst>
              </a:tr>
              <a:tr h="521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u="none" strike="noStrike">
                          <a:solidFill>
                            <a:srgbClr val="000000"/>
                          </a:solidFill>
                          <a:effectLst/>
                        </a:rPr>
                        <a:t>Schmucker &amp; Lösel (2008)</a:t>
                      </a:r>
                      <a:r>
                        <a:rPr lang="pl-PL" sz="2500"/>
                        <a:t> </a:t>
                      </a:r>
                      <a:endParaRPr lang="pl-PL" sz="1900"/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przegląd systematyczny</a:t>
                      </a:r>
                      <a:endParaRPr lang="pl-PL" sz="1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brak limitu</a:t>
                      </a: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/>
                        <a:t>N=69 (USA)</a:t>
                      </a: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700665"/>
                  </a:ext>
                </a:extLst>
              </a:tr>
              <a:tr h="521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u="none" strike="noStrike">
                          <a:solidFill>
                            <a:srgbClr val="000000"/>
                          </a:solidFill>
                          <a:effectLst/>
                        </a:rPr>
                        <a:t>Koehler, Lösel, Akoensi &amp; Humphreys (2012)</a:t>
                      </a:r>
                      <a:r>
                        <a:rPr lang="pl-PL" sz="2500"/>
                        <a:t> </a:t>
                      </a:r>
                      <a:endParaRPr lang="pl-PL" sz="1900"/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metaanaliza</a:t>
                      </a:r>
                      <a:endParaRPr lang="pl-PL" sz="1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1980-2009</a:t>
                      </a: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N=25</a:t>
                      </a: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240529"/>
                  </a:ext>
                </a:extLst>
              </a:tr>
              <a:tr h="521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u="none" strike="noStrike">
                          <a:solidFill>
                            <a:srgbClr val="000000"/>
                          </a:solidFill>
                          <a:effectLst/>
                        </a:rPr>
                        <a:t>O’Donnell (2020)</a:t>
                      </a:r>
                      <a:r>
                        <a:rPr lang="pl-PL" sz="2500"/>
                        <a:t> </a:t>
                      </a:r>
                      <a:endParaRPr lang="pl-PL" sz="1900"/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przegląd systematyczny</a:t>
                      </a:r>
                      <a:endParaRPr lang="pl-PL" sz="1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1990-2019</a:t>
                      </a: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N=89</a:t>
                      </a:r>
                    </a:p>
                  </a:txBody>
                  <a:tcPr marL="96591" marR="96591" marT="48296" marB="48296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131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35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8D7A89C-3348-19CC-D5E4-0639CDE0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0583983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Badania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europejskie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recydywy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pl-PL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charakter związku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95A776E-BAF5-B043-EDC0-539348BB2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93678"/>
              </p:ext>
            </p:extLst>
          </p:nvPr>
        </p:nvGraphicFramePr>
        <p:xfrm>
          <a:off x="375048" y="1989498"/>
          <a:ext cx="10832304" cy="4238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9914">
                  <a:extLst>
                    <a:ext uri="{9D8B030D-6E8A-4147-A177-3AD203B41FA5}">
                      <a16:colId xmlns:a16="http://schemas.microsoft.com/office/drawing/2014/main" val="147729483"/>
                    </a:ext>
                  </a:extLst>
                </a:gridCol>
                <a:gridCol w="4282538">
                  <a:extLst>
                    <a:ext uri="{9D8B030D-6E8A-4147-A177-3AD203B41FA5}">
                      <a16:colId xmlns:a16="http://schemas.microsoft.com/office/drawing/2014/main" val="2883117550"/>
                    </a:ext>
                  </a:extLst>
                </a:gridCol>
                <a:gridCol w="1899852">
                  <a:extLst>
                    <a:ext uri="{9D8B030D-6E8A-4147-A177-3AD203B41FA5}">
                      <a16:colId xmlns:a16="http://schemas.microsoft.com/office/drawing/2014/main" val="1855889124"/>
                    </a:ext>
                  </a:extLst>
                </a:gridCol>
              </a:tblGrid>
              <a:tr h="498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Lösel</a:t>
                      </a:r>
                      <a:r>
                        <a:rPr lang="pl-PL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pl-PL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Koferl</a:t>
                      </a:r>
                      <a:r>
                        <a:rPr lang="pl-PL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(1989)</a:t>
                      </a:r>
                      <a:r>
                        <a:rPr lang="pl-PL" sz="1900" dirty="0"/>
                        <a:t> 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ogólna powrotność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efekt interwencji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617626"/>
                  </a:ext>
                </a:extLst>
              </a:tr>
              <a:tr h="406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Redondo, Garrido &amp; Sanchez-Meca (1997)</a:t>
                      </a:r>
                      <a:endParaRPr lang="pl-PL" sz="1900"/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mieszane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dirty="0"/>
                        <a:t>efekt interwencji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358590"/>
                  </a:ext>
                </a:extLst>
              </a:tr>
              <a:tr h="469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Lösel</a:t>
                      </a:r>
                      <a:r>
                        <a:rPr lang="pl-PL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(2000)</a:t>
                      </a:r>
                      <a:endParaRPr lang="pl-PL" sz="1900" dirty="0"/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powrotność do konkretnego typu </a:t>
                      </a:r>
                      <a:r>
                        <a:rPr lang="pl-PL" sz="1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przest</a:t>
                      </a:r>
                      <a:r>
                        <a:rPr lang="pl-PL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efekt interwencji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453704"/>
                  </a:ext>
                </a:extLst>
              </a:tr>
              <a:tr h="498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Illescas</a:t>
                      </a:r>
                      <a:r>
                        <a:rPr lang="pl-PL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pl-PL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Sánchez</a:t>
                      </a:r>
                      <a:r>
                        <a:rPr lang="pl-PL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-Meca, &amp; </a:t>
                      </a:r>
                      <a:r>
                        <a:rPr lang="pl-PL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Genovés</a:t>
                      </a:r>
                      <a:r>
                        <a:rPr lang="pl-PL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(2001)</a:t>
                      </a:r>
                      <a:r>
                        <a:rPr lang="pl-PL" sz="1900" dirty="0"/>
                        <a:t> 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mieszane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efekt interwencji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836447"/>
                  </a:ext>
                </a:extLst>
              </a:tr>
              <a:tr h="406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Redondo, Sanchez-Meca &amp; Garrido (2008)</a:t>
                      </a:r>
                      <a:endParaRPr lang="pl-PL" sz="1900"/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mieszane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efekt interwencji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84176"/>
                  </a:ext>
                </a:extLst>
              </a:tr>
              <a:tr h="498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Schmucker</a:t>
                      </a:r>
                      <a:r>
                        <a:rPr lang="pl-PL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pl-PL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Lösel</a:t>
                      </a:r>
                      <a:r>
                        <a:rPr lang="pl-PL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(2008)</a:t>
                      </a:r>
                      <a:r>
                        <a:rPr lang="pl-PL" sz="1900" dirty="0"/>
                        <a:t> 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powrotność do konkretnego typu </a:t>
                      </a:r>
                      <a:r>
                        <a:rPr lang="pl-PL" sz="1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przest</a:t>
                      </a:r>
                      <a:r>
                        <a:rPr lang="pl-PL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efekt interwencji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700665"/>
                  </a:ext>
                </a:extLst>
              </a:tr>
              <a:tr h="498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Koehler, Lösel, Akoensi &amp; Humphreys (2012)</a:t>
                      </a:r>
                      <a:r>
                        <a:rPr lang="pl-PL" sz="1900"/>
                        <a:t> 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ogólna powrotność (nieletni)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efekt interwencji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240529"/>
                  </a:ext>
                </a:extLst>
              </a:tr>
              <a:tr h="960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O’Donnell</a:t>
                      </a:r>
                      <a:r>
                        <a:rPr lang="pl-PL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(2020)</a:t>
                      </a:r>
                      <a:r>
                        <a:rPr lang="pl-PL" sz="1900" dirty="0"/>
                        <a:t> 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mieszane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900" dirty="0"/>
                        <a:t>efekt interwencji</a:t>
                      </a:r>
                    </a:p>
                    <a:p>
                      <a:r>
                        <a:rPr lang="pl-PL" sz="1900" dirty="0"/>
                        <a:t>+ czynniki ryzyka</a:t>
                      </a:r>
                    </a:p>
                  </a:txBody>
                  <a:tcPr marL="92368" marR="92368" marT="46184" marB="46184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131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48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5" descr="Wykres w dokumencie z piórem">
            <a:extLst>
              <a:ext uri="{FF2B5EF4-FFF2-40B4-BE49-F238E27FC236}">
                <a16:creationId xmlns:a16="http://schemas.microsoft.com/office/drawing/2014/main" id="{4E594056-24E0-DF47-D336-41231DA684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8" r="19273" b="-1"/>
          <a:stretch/>
        </p:blipFill>
        <p:spPr>
          <a:xfrm>
            <a:off x="7270813" y="10"/>
            <a:ext cx="4921187" cy="685799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28D7A89C-3348-19CC-D5E4-0639CDE0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350196"/>
            <a:ext cx="8652361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400" dirty="0"/>
              <a:t>Badania europejskie: </a:t>
            </a:r>
            <a:br>
              <a:rPr lang="pl-PL" sz="3400" dirty="0"/>
            </a:br>
            <a:r>
              <a:rPr lang="pl-PL" sz="3400" dirty="0"/>
              <a:t>pochodzenie raportów </a:t>
            </a:r>
            <a:endParaRPr lang="en-US" sz="3400" dirty="0"/>
          </a:p>
        </p:txBody>
      </p:sp>
      <p:sp>
        <p:nvSpPr>
          <p:cNvPr id="10" name="Symbol zastępczy tekstu 5">
            <a:extLst>
              <a:ext uri="{FF2B5EF4-FFF2-40B4-BE49-F238E27FC236}">
                <a16:creationId xmlns:a16="http://schemas.microsoft.com/office/drawing/2014/main" id="{CF626B7A-323A-14DA-327F-40D223ABA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03" y="2743200"/>
            <a:ext cx="2438598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000" dirty="0"/>
              <a:t>Niemcy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000" dirty="0"/>
              <a:t>Austria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000" dirty="0"/>
              <a:t>Niderlandy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000" dirty="0"/>
              <a:t>Szwajcaria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000" dirty="0"/>
              <a:t>Wielka Brytania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000" dirty="0"/>
              <a:t>Szwecja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000" dirty="0"/>
              <a:t>Izrael</a:t>
            </a:r>
          </a:p>
        </p:txBody>
      </p:sp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4E75BFF4-9A69-CBAE-01D6-75A9F9C79A6D}"/>
              </a:ext>
            </a:extLst>
          </p:cNvPr>
          <p:cNvSpPr txBox="1">
            <a:spLocks/>
          </p:cNvSpPr>
          <p:nvPr/>
        </p:nvSpPr>
        <p:spPr>
          <a:xfrm>
            <a:off x="3200401" y="2729345"/>
            <a:ext cx="2438598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000" dirty="0"/>
              <a:t>Norwegia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000" dirty="0"/>
              <a:t>Dania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000" dirty="0"/>
              <a:t>Hiszpania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000" dirty="0"/>
              <a:t>Irlandia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000" dirty="0"/>
              <a:t>Malta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pl-PL" sz="2000" dirty="0"/>
              <a:t>Islandia</a:t>
            </a:r>
          </a:p>
        </p:txBody>
      </p:sp>
      <p:sp>
        <p:nvSpPr>
          <p:cNvPr id="12" name="Symbol zastępczy tekstu 5">
            <a:extLst>
              <a:ext uri="{FF2B5EF4-FFF2-40B4-BE49-F238E27FC236}">
                <a16:creationId xmlns:a16="http://schemas.microsoft.com/office/drawing/2014/main" id="{3DC31319-6082-653A-E616-B097B25F9A73}"/>
              </a:ext>
            </a:extLst>
          </p:cNvPr>
          <p:cNvSpPr txBox="1">
            <a:spLocks/>
          </p:cNvSpPr>
          <p:nvPr/>
        </p:nvSpPr>
        <p:spPr>
          <a:xfrm>
            <a:off x="7270813" y="3429000"/>
            <a:ext cx="4921187" cy="3369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800" b="1" dirty="0"/>
          </a:p>
          <a:p>
            <a:endParaRPr lang="pl-PL" sz="2800" b="1" dirty="0"/>
          </a:p>
          <a:p>
            <a:r>
              <a:rPr lang="pl-PL" sz="2800" b="1" dirty="0"/>
              <a:t>Europa Centralna 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1247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8D7A89C-3348-19CC-D5E4-0639CDE0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6717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Polskie</a:t>
            </a:r>
            <a:r>
              <a:rPr lang="en-US" dirty="0"/>
              <a:t> </a:t>
            </a:r>
            <a:r>
              <a:rPr lang="en-US" dirty="0" err="1"/>
              <a:t>próby</a:t>
            </a:r>
            <a:endParaRPr lang="en-US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740B86C7-D476-55B7-C44C-62C84825D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6692" y="1982758"/>
            <a:ext cx="5670757" cy="3447832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2014 </a:t>
            </a:r>
            <a:r>
              <a:rPr lang="pl-PL" sz="2000" dirty="0"/>
              <a:t>wstępny </a:t>
            </a:r>
            <a:r>
              <a:rPr lang="en-US" sz="2000" dirty="0" err="1"/>
              <a:t>zarys</a:t>
            </a:r>
            <a:r>
              <a:rPr lang="en-US" sz="2000" dirty="0"/>
              <a:t> </a:t>
            </a:r>
            <a:r>
              <a:rPr lang="pl-PL" sz="2000" dirty="0"/>
              <a:t>projektu „</a:t>
            </a:r>
            <a:r>
              <a:rPr lang="pl-PL" sz="2000" i="1" dirty="0"/>
              <a:t>Przyszłość bez krat”</a:t>
            </a:r>
            <a:endParaRPr lang="en-US" sz="2000" i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2016 </a:t>
            </a:r>
            <a:r>
              <a:rPr lang="en-US" sz="2000" dirty="0" err="1"/>
              <a:t>początek</a:t>
            </a:r>
            <a:r>
              <a:rPr lang="en-US" sz="2000" dirty="0"/>
              <a:t> </a:t>
            </a:r>
            <a:r>
              <a:rPr lang="en-US" sz="2000" dirty="0" err="1"/>
              <a:t>prac</a:t>
            </a:r>
            <a:r>
              <a:rPr lang="en-US" sz="2000" dirty="0"/>
              <a:t> (</a:t>
            </a:r>
            <a:r>
              <a:rPr lang="en-US" sz="2000" dirty="0" err="1"/>
              <a:t>zakres</a:t>
            </a:r>
            <a:r>
              <a:rPr lang="en-US" sz="2000" dirty="0"/>
              <a:t> </a:t>
            </a:r>
            <a:r>
              <a:rPr lang="en-US" sz="2000" dirty="0" err="1"/>
              <a:t>czasowy</a:t>
            </a:r>
            <a:r>
              <a:rPr lang="en-US" sz="2000" dirty="0"/>
              <a:t>: 1965-2015)</a:t>
            </a:r>
            <a:endParaRPr lang="en-US" sz="2000" i="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2019: N = 4 673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2021: N = 6 257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2023: </a:t>
            </a:r>
            <a:r>
              <a:rPr lang="en-US" sz="2000" dirty="0" err="1"/>
              <a:t>Ostateczna</a:t>
            </a:r>
            <a:r>
              <a:rPr lang="en-US" sz="2000" dirty="0"/>
              <a:t> </a:t>
            </a:r>
            <a:r>
              <a:rPr lang="en-US" sz="2000" dirty="0" err="1"/>
              <a:t>selekcja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2024: </a:t>
            </a:r>
            <a:r>
              <a:rPr lang="en-US" sz="2000" dirty="0" err="1"/>
              <a:t>Planowany</a:t>
            </a:r>
            <a:r>
              <a:rPr lang="en-US" sz="2000" dirty="0"/>
              <a:t> </a:t>
            </a:r>
            <a:r>
              <a:rPr lang="en-US" sz="2000" dirty="0" err="1"/>
              <a:t>raport</a:t>
            </a:r>
            <a:r>
              <a:rPr lang="en-US" sz="2000" dirty="0"/>
              <a:t> </a:t>
            </a:r>
            <a:r>
              <a:rPr lang="en-US" sz="2000" dirty="0" err="1"/>
              <a:t>końcowy</a:t>
            </a:r>
            <a:endParaRPr lang="en-US" sz="2000" dirty="0"/>
          </a:p>
        </p:txBody>
      </p:sp>
      <p:pic>
        <p:nvPicPr>
          <p:cNvPr id="16" name="Picture 15" descr="Wykres w dokumencie z piórem">
            <a:extLst>
              <a:ext uri="{FF2B5EF4-FFF2-40B4-BE49-F238E27FC236}">
                <a16:creationId xmlns:a16="http://schemas.microsoft.com/office/drawing/2014/main" id="{A5708EE7-9A2F-2198-6629-5678B1FA9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8" r="19273" b="-1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33" name="Group 26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Obraz 2" descr="Obraz zawierający tekst, Czcionka, dokument, Publikacja&#10;&#10;Opis wygenerowany automatycznie">
            <a:extLst>
              <a:ext uri="{FF2B5EF4-FFF2-40B4-BE49-F238E27FC236}">
                <a16:creationId xmlns:a16="http://schemas.microsoft.com/office/drawing/2014/main" id="{5976AAD7-C8C6-17F3-D86B-278D59766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36" y="0"/>
            <a:ext cx="4979540" cy="6858000"/>
          </a:xfrm>
          <a:prstGeom prst="rect">
            <a:avLst/>
          </a:prstGeom>
        </p:spPr>
      </p:pic>
      <p:pic>
        <p:nvPicPr>
          <p:cNvPr id="7" name="Obraz 6" descr="Obraz zawierający tekst, Czcionka, czarne i białe, papier&#10;&#10;Opis wygenerowany automatycznie">
            <a:extLst>
              <a:ext uri="{FF2B5EF4-FFF2-40B4-BE49-F238E27FC236}">
                <a16:creationId xmlns:a16="http://schemas.microsoft.com/office/drawing/2014/main" id="{F55916E0-55D0-7C09-E32F-16EB88ACC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72" y="2873830"/>
            <a:ext cx="6083104" cy="38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8D7A89C-3348-19CC-D5E4-0639CDE0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6717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Polskie</a:t>
            </a:r>
            <a:r>
              <a:rPr lang="en-US" dirty="0"/>
              <a:t> </a:t>
            </a:r>
            <a:r>
              <a:rPr lang="en-US" dirty="0" err="1"/>
              <a:t>próby</a:t>
            </a:r>
            <a:endParaRPr lang="en-US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740B86C7-D476-55B7-C44C-62C84825D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6692" y="1982758"/>
            <a:ext cx="5670757" cy="3447832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2014 </a:t>
            </a:r>
            <a:r>
              <a:rPr lang="pl-PL" sz="2000" dirty="0"/>
              <a:t>wstępny </a:t>
            </a:r>
            <a:r>
              <a:rPr lang="en-US" sz="2000" dirty="0" err="1"/>
              <a:t>zarys</a:t>
            </a:r>
            <a:r>
              <a:rPr lang="en-US" sz="2000" dirty="0"/>
              <a:t> </a:t>
            </a:r>
            <a:r>
              <a:rPr lang="pl-PL" sz="2000" dirty="0"/>
              <a:t>projektu „</a:t>
            </a:r>
            <a:r>
              <a:rPr lang="pl-PL" sz="2000" i="1" dirty="0"/>
              <a:t>Przyszłość bez krat”</a:t>
            </a:r>
            <a:endParaRPr lang="en-US" sz="2000" i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2016 </a:t>
            </a:r>
            <a:r>
              <a:rPr lang="en-US" sz="2000" dirty="0" err="1"/>
              <a:t>początek</a:t>
            </a:r>
            <a:r>
              <a:rPr lang="en-US" sz="2000" dirty="0"/>
              <a:t> </a:t>
            </a:r>
            <a:r>
              <a:rPr lang="en-US" sz="2000" dirty="0" err="1"/>
              <a:t>prac</a:t>
            </a:r>
            <a:r>
              <a:rPr lang="en-US" sz="2000" dirty="0"/>
              <a:t> (</a:t>
            </a:r>
            <a:r>
              <a:rPr lang="en-US" sz="2000" dirty="0" err="1"/>
              <a:t>zakres</a:t>
            </a:r>
            <a:r>
              <a:rPr lang="en-US" sz="2000" dirty="0"/>
              <a:t> </a:t>
            </a:r>
            <a:r>
              <a:rPr lang="en-US" sz="2000" dirty="0" err="1"/>
              <a:t>czasowy</a:t>
            </a:r>
            <a:r>
              <a:rPr lang="en-US" sz="2000" dirty="0"/>
              <a:t>: 1965-2015)</a:t>
            </a:r>
            <a:endParaRPr lang="en-US" sz="2000" i="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2019: N = 4 673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2021: N = 6 257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2023: </a:t>
            </a:r>
            <a:r>
              <a:rPr lang="en-US" sz="2000" dirty="0" err="1"/>
              <a:t>Ostateczna</a:t>
            </a:r>
            <a:r>
              <a:rPr lang="en-US" sz="2000" dirty="0"/>
              <a:t> </a:t>
            </a:r>
            <a:r>
              <a:rPr lang="en-US" sz="2000" dirty="0" err="1"/>
              <a:t>selekcja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2024: </a:t>
            </a:r>
            <a:r>
              <a:rPr lang="en-US" sz="2000" dirty="0" err="1"/>
              <a:t>Planowany</a:t>
            </a:r>
            <a:r>
              <a:rPr lang="en-US" sz="2000" dirty="0"/>
              <a:t> </a:t>
            </a:r>
            <a:r>
              <a:rPr lang="en-US" sz="2000" dirty="0" err="1"/>
              <a:t>raport</a:t>
            </a:r>
            <a:r>
              <a:rPr lang="en-US" sz="2000" dirty="0"/>
              <a:t> </a:t>
            </a:r>
            <a:r>
              <a:rPr lang="en-US" sz="2000" dirty="0" err="1"/>
              <a:t>końcowy</a:t>
            </a:r>
            <a:endParaRPr lang="en-US" sz="2000" dirty="0"/>
          </a:p>
        </p:txBody>
      </p:sp>
      <p:pic>
        <p:nvPicPr>
          <p:cNvPr id="16" name="Picture 15" descr="Wykres w dokumencie z piórem">
            <a:extLst>
              <a:ext uri="{FF2B5EF4-FFF2-40B4-BE49-F238E27FC236}">
                <a16:creationId xmlns:a16="http://schemas.microsoft.com/office/drawing/2014/main" id="{A5708EE7-9A2F-2198-6629-5678B1FA9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8" r="19273" b="-1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33" name="Group 26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5411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SCHEMA.OFFICEATWORK365.COM/2015/DESIGNSETTINGS_SIZE" val="1"/>
  <p:tag name="HTTP://SCHEMA.OFFICEATWORK365.COM/2015/DESIGNSETTINGS_0" val="b2ZmaWNlYXR3b3JrRG9jdW1lbnRQYXJ0OlUyRnNkR1ZrWDEvcTdDMXdYcm5HYmRMUjlkNGZZOThFZGVIU3czblp6LzBZbTRvdlU5OW9LRXVsNGdDaEk4RWdrQkxTVjVscWZiVlZjZDJoeGxaeStYSmlDRkxpSklad3lTWjgvNnFjaXZmQWZKN1JPdmVvTC9iMFpYcTFvdEw5VXgvYzBKY2ZjY1QvUjVORDlZekhiZz09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  <wetp:taskpane dockstate="right" visibility="0" width="350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9D4FAE3E-A01A-43A9-89E3-E3C9590B1A37}">
  <we:reference id="wa104380518" version="3.6.0.0" store="pl-PL" storeType="OMEX"/>
  <we:alternateReferences>
    <we:reference id="wa104380518" version="3.6.0.0" store="wa104380518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4B69BB08-944D-43B5-9372-BC8849F4F36A}">
  <we:reference id="wa104380955" version="3.16.2.1" store="pl-PL" storeType="OMEX"/>
  <we:alternateReferences>
    <we:reference id="WA104380955" version="3.16.2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1195</TotalTime>
  <Words>583</Words>
  <Application>Microsoft Macintosh PowerPoint</Application>
  <PresentationFormat>Panoramiczny</PresentationFormat>
  <Paragraphs>143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Projekt niestandardowy</vt:lpstr>
      <vt:lpstr>Powrotność do przestępstwa jako przedmiot europejskich studiów desk research</vt:lpstr>
      <vt:lpstr>Znaczenie badań desk research dla resocjalizacji opartej na faktach</vt:lpstr>
      <vt:lpstr>Znaczenie badań desk research dla resocjalizacji opartej na faktach</vt:lpstr>
      <vt:lpstr>Badania europejskie</vt:lpstr>
      <vt:lpstr>Badania europejskie: rodzaj, zakres, ilość raportów</vt:lpstr>
      <vt:lpstr>Badania europejskie: typ recydywy, charakter związku</vt:lpstr>
      <vt:lpstr>Badania europejskie:  pochodzenie raportów </vt:lpstr>
      <vt:lpstr>Polskie próby</vt:lpstr>
      <vt:lpstr>Polskie próby</vt:lpstr>
      <vt:lpstr>Dziękuję za uwagę  mariusz.sztuka@uj.edu.pl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Mariusz Sztuka</dc:creator>
  <cp:lastModifiedBy>Przemysław Frąckowiak</cp:lastModifiedBy>
  <cp:revision>54</cp:revision>
  <dcterms:created xsi:type="dcterms:W3CDTF">2023-11-23T21:52:23Z</dcterms:created>
  <dcterms:modified xsi:type="dcterms:W3CDTF">2023-11-29T06:10:17Z</dcterms:modified>
</cp:coreProperties>
</file>