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344" r:id="rId4"/>
    <p:sldId id="262" r:id="rId5"/>
    <p:sldId id="345" r:id="rId6"/>
    <p:sldId id="347" r:id="rId7"/>
    <p:sldId id="332" r:id="rId8"/>
    <p:sldId id="348" r:id="rId9"/>
    <p:sldId id="267" r:id="rId10"/>
    <p:sldId id="268" r:id="rId11"/>
    <p:sldId id="269" r:id="rId12"/>
    <p:sldId id="350" r:id="rId13"/>
    <p:sldId id="349" r:id="rId14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.wzorek@inp.pan.pl" initials="d" lastIdx="1" clrIdx="0">
    <p:extLst>
      <p:ext uri="{19B8F6BF-5375-455C-9EA6-DF929625EA0E}">
        <p15:presenceInfo xmlns:p15="http://schemas.microsoft.com/office/powerpoint/2012/main" userId="S::d.wzorek@inp.pan.pl::3ac3d575-3247-4b89-bdb6-2891a8eb159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5158"/>
    <a:srgbClr val="E51639"/>
    <a:srgbClr val="D0C7AE"/>
    <a:srgbClr val="E81537"/>
    <a:srgbClr val="D4CEBD"/>
    <a:srgbClr val="FF31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7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dydaktykainp-my.sharepoint.com/personal/d_wzorek_inp_pan_pl/Documents/Demoralizacja/wykresy%20nieletni%20M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DAGA\STATYSTYKI\Nieletnie%20dziewcz&#281;ta%20odsetki%201999-2020%202023.11.20%20POPRAWNE!!!!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Zeszyt2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Zeszyt1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4"/>
          <c:order val="3"/>
          <c:tx>
            <c:strRef>
              <c:f>'W1'!$E$1</c:f>
              <c:strCache>
                <c:ptCount val="1"/>
                <c:pt idx="0">
                  <c:v>Demoralizacja</c:v>
                </c:pt>
              </c:strCache>
            </c:strRef>
          </c:tx>
          <c:spPr>
            <a:solidFill>
              <a:srgbClr val="475158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'W1'!$A$2:$A$21</c:f>
              <c:numCache>
                <c:formatCode>General</c:formatCode>
                <c:ptCount val="20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</c:numCache>
            </c:numRef>
          </c:cat>
          <c:val>
            <c:numRef>
              <c:f>'W1'!$E$2:$E$21</c:f>
              <c:numCache>
                <c:formatCode>_-* #\ ##0\ _z_ł_-;\-* #\ ##0\ _z_ł_-;_-* "-"\ _z_ł_-;_-@_-</c:formatCode>
                <c:ptCount val="20"/>
                <c:pt idx="0">
                  <c:v>8878</c:v>
                </c:pt>
                <c:pt idx="1">
                  <c:v>9441</c:v>
                </c:pt>
                <c:pt idx="2">
                  <c:v>10633</c:v>
                </c:pt>
                <c:pt idx="3">
                  <c:v>12206</c:v>
                </c:pt>
                <c:pt idx="4">
                  <c:v>15193</c:v>
                </c:pt>
                <c:pt idx="5">
                  <c:v>15454</c:v>
                </c:pt>
                <c:pt idx="6">
                  <c:v>16978</c:v>
                </c:pt>
                <c:pt idx="7">
                  <c:v>19503</c:v>
                </c:pt>
                <c:pt idx="8">
                  <c:v>20089</c:v>
                </c:pt>
                <c:pt idx="9">
                  <c:v>18221</c:v>
                </c:pt>
                <c:pt idx="10">
                  <c:v>16118</c:v>
                </c:pt>
                <c:pt idx="11">
                  <c:v>15670</c:v>
                </c:pt>
                <c:pt idx="12">
                  <c:v>15247</c:v>
                </c:pt>
                <c:pt idx="13">
                  <c:v>15184</c:v>
                </c:pt>
                <c:pt idx="14">
                  <c:v>15524</c:v>
                </c:pt>
                <c:pt idx="15">
                  <c:v>14599</c:v>
                </c:pt>
                <c:pt idx="16">
                  <c:v>15189</c:v>
                </c:pt>
                <c:pt idx="17">
                  <c:v>13371</c:v>
                </c:pt>
                <c:pt idx="18">
                  <c:v>14414</c:v>
                </c:pt>
                <c:pt idx="19">
                  <c:v>13805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599-44F1-A6D8-B0CA643F6FCE}"/>
            </c:ext>
          </c:extLst>
        </c:ser>
        <c:ser>
          <c:idx val="7"/>
          <c:order val="6"/>
          <c:tx>
            <c:strRef>
              <c:f>'W1'!$H$1</c:f>
              <c:strCache>
                <c:ptCount val="1"/>
                <c:pt idx="0">
                  <c:v>Czyny karalne</c:v>
                </c:pt>
              </c:strCache>
            </c:strRef>
          </c:tx>
          <c:spPr>
            <a:solidFill>
              <a:srgbClr val="D0C7AE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'W1'!$A$2:$A$21</c:f>
              <c:numCache>
                <c:formatCode>General</c:formatCode>
                <c:ptCount val="20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</c:numCache>
            </c:numRef>
          </c:cat>
          <c:val>
            <c:numRef>
              <c:f>'W1'!$H$2:$H$21</c:f>
              <c:numCache>
                <c:formatCode>_-* #\ ##0\ _z_ł_-;\-* #\ ##0\ _z_ł_-;_-* "-"\ _z_ł_-;_-@_-</c:formatCode>
                <c:ptCount val="20"/>
                <c:pt idx="0">
                  <c:v>25667</c:v>
                </c:pt>
                <c:pt idx="1">
                  <c:v>25976</c:v>
                </c:pt>
                <c:pt idx="2">
                  <c:v>25111</c:v>
                </c:pt>
                <c:pt idx="3">
                  <c:v>25521</c:v>
                </c:pt>
                <c:pt idx="4">
                  <c:v>28342</c:v>
                </c:pt>
                <c:pt idx="5">
                  <c:v>26228</c:v>
                </c:pt>
                <c:pt idx="6">
                  <c:v>27419</c:v>
                </c:pt>
                <c:pt idx="7">
                  <c:v>27790</c:v>
                </c:pt>
                <c:pt idx="8">
                  <c:v>26957</c:v>
                </c:pt>
                <c:pt idx="9">
                  <c:v>24953</c:v>
                </c:pt>
                <c:pt idx="10">
                  <c:v>22758</c:v>
                </c:pt>
                <c:pt idx="11">
                  <c:v>22807</c:v>
                </c:pt>
                <c:pt idx="12">
                  <c:v>20980</c:v>
                </c:pt>
                <c:pt idx="13">
                  <c:v>19135</c:v>
                </c:pt>
                <c:pt idx="14">
                  <c:v>16388</c:v>
                </c:pt>
                <c:pt idx="15">
                  <c:v>12237</c:v>
                </c:pt>
                <c:pt idx="16">
                  <c:v>11355</c:v>
                </c:pt>
                <c:pt idx="17">
                  <c:v>9657</c:v>
                </c:pt>
                <c:pt idx="18">
                  <c:v>9754</c:v>
                </c:pt>
                <c:pt idx="19">
                  <c:v>8920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599-44F1-A6D8-B0CA643F6FCE}"/>
            </c:ext>
          </c:extLst>
        </c:ser>
        <c:dLbls>
          <c:dLblPos val="inBase"/>
          <c:showLegendKey val="0"/>
          <c:showVal val="1"/>
          <c:showCatName val="0"/>
          <c:showSerName val="0"/>
          <c:showPercent val="0"/>
          <c:showBubbleSize val="0"/>
        </c:dLbls>
        <c:gapWidth val="27"/>
        <c:overlap val="100"/>
        <c:axId val="1014176144"/>
        <c:axId val="1014189872"/>
        <c:extLst>
          <c:ext xmlns:c15="http://schemas.microsoft.com/office/drawing/2012/chart" uri="{02D57815-91ED-43cb-92C2-25804820EDAC}">
            <c15:filteredBarSeries>
              <c15:ser>
                <c:idx val="1"/>
                <c:order val="0"/>
                <c:tx>
                  <c:strRef>
                    <c:extLst>
                      <c:ext uri="{02D57815-91ED-43cb-92C2-25804820EDAC}">
                        <c15:formulaRef>
                          <c15:sqref>'W1'!$B$1</c15:sqref>
                        </c15:formulaRef>
                      </c:ext>
                    </c:extLst>
                    <c:strCache>
                      <c:ptCount val="1"/>
                      <c:pt idx="0">
                        <c:v>liczba orzeczeń ogółem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400" b="1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l-PL"/>
                    </a:p>
                  </c:txPr>
                  <c:dLblPos val="inBase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numRef>
                    <c:extLst>
                      <c:ext uri="{02D57815-91ED-43cb-92C2-25804820EDAC}">
                        <c15:formulaRef>
                          <c15:sqref>'W1'!$A$2:$A$21</c15:sqref>
                        </c15:formulaRef>
                      </c:ext>
                    </c:extLst>
                    <c:numCache>
                      <c:formatCode>General</c:formatCode>
                      <c:ptCount val="20"/>
                      <c:pt idx="0">
                        <c:v>2000</c:v>
                      </c:pt>
                      <c:pt idx="1">
                        <c:v>2001</c:v>
                      </c:pt>
                      <c:pt idx="2">
                        <c:v>2002</c:v>
                      </c:pt>
                      <c:pt idx="3">
                        <c:v>2003</c:v>
                      </c:pt>
                      <c:pt idx="4">
                        <c:v>2004</c:v>
                      </c:pt>
                      <c:pt idx="5">
                        <c:v>2005</c:v>
                      </c:pt>
                      <c:pt idx="6">
                        <c:v>2006</c:v>
                      </c:pt>
                      <c:pt idx="7">
                        <c:v>2007</c:v>
                      </c:pt>
                      <c:pt idx="8">
                        <c:v>2008</c:v>
                      </c:pt>
                      <c:pt idx="9">
                        <c:v>2009</c:v>
                      </c:pt>
                      <c:pt idx="10">
                        <c:v>2010</c:v>
                      </c:pt>
                      <c:pt idx="11">
                        <c:v>2011</c:v>
                      </c:pt>
                      <c:pt idx="12">
                        <c:v>2012</c:v>
                      </c:pt>
                      <c:pt idx="13">
                        <c:v>2013</c:v>
                      </c:pt>
                      <c:pt idx="14">
                        <c:v>2014</c:v>
                      </c:pt>
                      <c:pt idx="15">
                        <c:v>2015</c:v>
                      </c:pt>
                      <c:pt idx="16">
                        <c:v>2016</c:v>
                      </c:pt>
                      <c:pt idx="17">
                        <c:v>2017</c:v>
                      </c:pt>
                      <c:pt idx="18">
                        <c:v>2018</c:v>
                      </c:pt>
                      <c:pt idx="19">
                        <c:v>2019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'W1'!$B$2:$B$21</c15:sqref>
                        </c15:formulaRef>
                      </c:ext>
                    </c:extLst>
                    <c:numCache>
                      <c:formatCode>_-* #\ ##0\ _z_ł_-;\-* #\ ##0\ _z_ł_-;_-* "-"\ _z_ł_-;_-@_-</c:formatCode>
                      <c:ptCount val="20"/>
                      <c:pt idx="0">
                        <c:v>34545</c:v>
                      </c:pt>
                      <c:pt idx="1">
                        <c:v>35417</c:v>
                      </c:pt>
                      <c:pt idx="2">
                        <c:v>35744</c:v>
                      </c:pt>
                      <c:pt idx="3">
                        <c:v>37727</c:v>
                      </c:pt>
                      <c:pt idx="4">
                        <c:v>43535</c:v>
                      </c:pt>
                      <c:pt idx="5">
                        <c:v>41682</c:v>
                      </c:pt>
                      <c:pt idx="6">
                        <c:v>44397</c:v>
                      </c:pt>
                      <c:pt idx="7">
                        <c:v>47293</c:v>
                      </c:pt>
                      <c:pt idx="8">
                        <c:v>47046</c:v>
                      </c:pt>
                      <c:pt idx="9">
                        <c:v>43174</c:v>
                      </c:pt>
                      <c:pt idx="10">
                        <c:v>38876</c:v>
                      </c:pt>
                      <c:pt idx="11">
                        <c:v>38477</c:v>
                      </c:pt>
                      <c:pt idx="12">
                        <c:v>36227</c:v>
                      </c:pt>
                      <c:pt idx="13">
                        <c:v>34319</c:v>
                      </c:pt>
                      <c:pt idx="14">
                        <c:v>31912</c:v>
                      </c:pt>
                      <c:pt idx="15">
                        <c:v>26836</c:v>
                      </c:pt>
                      <c:pt idx="16">
                        <c:v>26544</c:v>
                      </c:pt>
                      <c:pt idx="17">
                        <c:v>23028</c:v>
                      </c:pt>
                      <c:pt idx="18">
                        <c:v>24168</c:v>
                      </c:pt>
                      <c:pt idx="19">
                        <c:v>22725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2-7599-44F1-A6D8-B0CA643F6FCE}"/>
                  </c:ext>
                </c:extLst>
              </c15:ser>
            </c15:filteredBarSeries>
            <c15:filteredBarSeries>
              <c15:ser>
                <c:idx val="2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'W1'!$C$1</c15:sqref>
                        </c15:formulaRef>
                      </c:ext>
                    </c:extLst>
                    <c:strCache>
                      <c:ptCount val="1"/>
                      <c:pt idx="0">
                        <c:v>Liczba orzeczeń orzeczeń wobec chłopców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400" b="1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l-PL"/>
                    </a:p>
                  </c:txPr>
                  <c:dLblPos val="inBase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'W1'!$A$2:$A$21</c15:sqref>
                        </c15:formulaRef>
                      </c:ext>
                    </c:extLst>
                    <c:numCache>
                      <c:formatCode>General</c:formatCode>
                      <c:ptCount val="20"/>
                      <c:pt idx="0">
                        <c:v>2000</c:v>
                      </c:pt>
                      <c:pt idx="1">
                        <c:v>2001</c:v>
                      </c:pt>
                      <c:pt idx="2">
                        <c:v>2002</c:v>
                      </c:pt>
                      <c:pt idx="3">
                        <c:v>2003</c:v>
                      </c:pt>
                      <c:pt idx="4">
                        <c:v>2004</c:v>
                      </c:pt>
                      <c:pt idx="5">
                        <c:v>2005</c:v>
                      </c:pt>
                      <c:pt idx="6">
                        <c:v>2006</c:v>
                      </c:pt>
                      <c:pt idx="7">
                        <c:v>2007</c:v>
                      </c:pt>
                      <c:pt idx="8">
                        <c:v>2008</c:v>
                      </c:pt>
                      <c:pt idx="9">
                        <c:v>2009</c:v>
                      </c:pt>
                      <c:pt idx="10">
                        <c:v>2010</c:v>
                      </c:pt>
                      <c:pt idx="11">
                        <c:v>2011</c:v>
                      </c:pt>
                      <c:pt idx="12">
                        <c:v>2012</c:v>
                      </c:pt>
                      <c:pt idx="13">
                        <c:v>2013</c:v>
                      </c:pt>
                      <c:pt idx="14">
                        <c:v>2014</c:v>
                      </c:pt>
                      <c:pt idx="15">
                        <c:v>2015</c:v>
                      </c:pt>
                      <c:pt idx="16">
                        <c:v>2016</c:v>
                      </c:pt>
                      <c:pt idx="17">
                        <c:v>2017</c:v>
                      </c:pt>
                      <c:pt idx="18">
                        <c:v>2018</c:v>
                      </c:pt>
                      <c:pt idx="19">
                        <c:v>2019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'W1'!$C$2:$C$21</c15:sqref>
                        </c15:formulaRef>
                      </c:ext>
                    </c:extLst>
                    <c:numCache>
                      <c:formatCode>_-* #\ ##0\ _z_ł_-;\-* #\ ##0\ _z_ł_-;_-* "-"\ _z_ł_-;_-@_-</c:formatCode>
                      <c:ptCount val="20"/>
                      <c:pt idx="0">
                        <c:v>29910</c:v>
                      </c:pt>
                      <c:pt idx="1">
                        <c:v>30393</c:v>
                      </c:pt>
                      <c:pt idx="2">
                        <c:v>30247</c:v>
                      </c:pt>
                      <c:pt idx="3">
                        <c:v>31448</c:v>
                      </c:pt>
                      <c:pt idx="4">
                        <c:v>35937</c:v>
                      </c:pt>
                      <c:pt idx="5">
                        <c:v>34167</c:v>
                      </c:pt>
                      <c:pt idx="6">
                        <c:v>36035</c:v>
                      </c:pt>
                      <c:pt idx="7">
                        <c:v>37753</c:v>
                      </c:pt>
                      <c:pt idx="8">
                        <c:v>36691</c:v>
                      </c:pt>
                      <c:pt idx="9">
                        <c:v>33348</c:v>
                      </c:pt>
                      <c:pt idx="10">
                        <c:v>29752</c:v>
                      </c:pt>
                      <c:pt idx="11">
                        <c:v>29048</c:v>
                      </c:pt>
                      <c:pt idx="12">
                        <c:v>27373</c:v>
                      </c:pt>
                      <c:pt idx="13">
                        <c:v>25522</c:v>
                      </c:pt>
                      <c:pt idx="14">
                        <c:v>23223</c:v>
                      </c:pt>
                      <c:pt idx="15">
                        <c:v>19384</c:v>
                      </c:pt>
                      <c:pt idx="16">
                        <c:v>18912</c:v>
                      </c:pt>
                      <c:pt idx="17">
                        <c:v>16366</c:v>
                      </c:pt>
                      <c:pt idx="18">
                        <c:v>17146</c:v>
                      </c:pt>
                      <c:pt idx="19">
                        <c:v>15958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3-7599-44F1-A6D8-B0CA643F6FCE}"/>
                  </c:ext>
                </c:extLst>
              </c15:ser>
            </c15:filteredBarSeries>
            <c15:filteredBarSeries>
              <c15:ser>
                <c:idx val="3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'W1'!$D$1</c15:sqref>
                        </c15:formulaRef>
                      </c:ext>
                    </c:extLst>
                    <c:strCache>
                      <c:ptCount val="1"/>
                      <c:pt idx="0">
                        <c:v>liczba orzeczeń wobec dziewcząt</c:v>
                      </c:pt>
                    </c:strCache>
                  </c:strRef>
                </c:tx>
                <c:spPr>
                  <a:solidFill>
                    <a:schemeClr val="accent4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400" b="1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l-PL"/>
                    </a:p>
                  </c:txPr>
                  <c:dLblPos val="inBase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'W1'!$A$2:$A$21</c15:sqref>
                        </c15:formulaRef>
                      </c:ext>
                    </c:extLst>
                    <c:numCache>
                      <c:formatCode>General</c:formatCode>
                      <c:ptCount val="20"/>
                      <c:pt idx="0">
                        <c:v>2000</c:v>
                      </c:pt>
                      <c:pt idx="1">
                        <c:v>2001</c:v>
                      </c:pt>
                      <c:pt idx="2">
                        <c:v>2002</c:v>
                      </c:pt>
                      <c:pt idx="3">
                        <c:v>2003</c:v>
                      </c:pt>
                      <c:pt idx="4">
                        <c:v>2004</c:v>
                      </c:pt>
                      <c:pt idx="5">
                        <c:v>2005</c:v>
                      </c:pt>
                      <c:pt idx="6">
                        <c:v>2006</c:v>
                      </c:pt>
                      <c:pt idx="7">
                        <c:v>2007</c:v>
                      </c:pt>
                      <c:pt idx="8">
                        <c:v>2008</c:v>
                      </c:pt>
                      <c:pt idx="9">
                        <c:v>2009</c:v>
                      </c:pt>
                      <c:pt idx="10">
                        <c:v>2010</c:v>
                      </c:pt>
                      <c:pt idx="11">
                        <c:v>2011</c:v>
                      </c:pt>
                      <c:pt idx="12">
                        <c:v>2012</c:v>
                      </c:pt>
                      <c:pt idx="13">
                        <c:v>2013</c:v>
                      </c:pt>
                      <c:pt idx="14">
                        <c:v>2014</c:v>
                      </c:pt>
                      <c:pt idx="15">
                        <c:v>2015</c:v>
                      </c:pt>
                      <c:pt idx="16">
                        <c:v>2016</c:v>
                      </c:pt>
                      <c:pt idx="17">
                        <c:v>2017</c:v>
                      </c:pt>
                      <c:pt idx="18">
                        <c:v>2018</c:v>
                      </c:pt>
                      <c:pt idx="19">
                        <c:v>2019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'W1'!$D$2:$D$21</c15:sqref>
                        </c15:formulaRef>
                      </c:ext>
                    </c:extLst>
                    <c:numCache>
                      <c:formatCode>_-* #\ ##0\ _z_ł_-;\-* #\ ##0\ _z_ł_-;_-* "-"\ _z_ł_-;_-@_-</c:formatCode>
                      <c:ptCount val="20"/>
                      <c:pt idx="0">
                        <c:v>4635</c:v>
                      </c:pt>
                      <c:pt idx="1">
                        <c:v>5024</c:v>
                      </c:pt>
                      <c:pt idx="2">
                        <c:v>5497</c:v>
                      </c:pt>
                      <c:pt idx="3">
                        <c:v>6279</c:v>
                      </c:pt>
                      <c:pt idx="4">
                        <c:v>7598</c:v>
                      </c:pt>
                      <c:pt idx="5">
                        <c:v>7515</c:v>
                      </c:pt>
                      <c:pt idx="6">
                        <c:v>8362</c:v>
                      </c:pt>
                      <c:pt idx="7">
                        <c:v>9540</c:v>
                      </c:pt>
                      <c:pt idx="8">
                        <c:v>10355</c:v>
                      </c:pt>
                      <c:pt idx="9">
                        <c:v>9826</c:v>
                      </c:pt>
                      <c:pt idx="10">
                        <c:v>9124</c:v>
                      </c:pt>
                      <c:pt idx="11">
                        <c:v>9429</c:v>
                      </c:pt>
                      <c:pt idx="12">
                        <c:v>8854</c:v>
                      </c:pt>
                      <c:pt idx="13">
                        <c:v>8797</c:v>
                      </c:pt>
                      <c:pt idx="14">
                        <c:v>8689</c:v>
                      </c:pt>
                      <c:pt idx="15">
                        <c:v>7452</c:v>
                      </c:pt>
                      <c:pt idx="16">
                        <c:v>7632</c:v>
                      </c:pt>
                      <c:pt idx="17">
                        <c:v>6662</c:v>
                      </c:pt>
                      <c:pt idx="18">
                        <c:v>7022</c:v>
                      </c:pt>
                      <c:pt idx="19">
                        <c:v>6767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4-7599-44F1-A6D8-B0CA643F6FCE}"/>
                  </c:ext>
                </c:extLst>
              </c15:ser>
            </c15:filteredBarSeries>
            <c15:filteredBarSeries>
              <c15:ser>
                <c:idx val="5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'W1'!$F$1</c15:sqref>
                        </c15:formulaRef>
                      </c:ext>
                    </c:extLst>
                    <c:strCache>
                      <c:ptCount val="1"/>
                      <c:pt idx="0">
                        <c:v>Demoralizacja chłopcy</c:v>
                      </c:pt>
                    </c:strCache>
                  </c:strRef>
                </c:tx>
                <c:spPr>
                  <a:solidFill>
                    <a:schemeClr val="accent6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400" b="1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l-PL"/>
                    </a:p>
                  </c:txPr>
                  <c:dLblPos val="inBase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'W1'!$A$2:$A$21</c15:sqref>
                        </c15:formulaRef>
                      </c:ext>
                    </c:extLst>
                    <c:numCache>
                      <c:formatCode>General</c:formatCode>
                      <c:ptCount val="20"/>
                      <c:pt idx="0">
                        <c:v>2000</c:v>
                      </c:pt>
                      <c:pt idx="1">
                        <c:v>2001</c:v>
                      </c:pt>
                      <c:pt idx="2">
                        <c:v>2002</c:v>
                      </c:pt>
                      <c:pt idx="3">
                        <c:v>2003</c:v>
                      </c:pt>
                      <c:pt idx="4">
                        <c:v>2004</c:v>
                      </c:pt>
                      <c:pt idx="5">
                        <c:v>2005</c:v>
                      </c:pt>
                      <c:pt idx="6">
                        <c:v>2006</c:v>
                      </c:pt>
                      <c:pt idx="7">
                        <c:v>2007</c:v>
                      </c:pt>
                      <c:pt idx="8">
                        <c:v>2008</c:v>
                      </c:pt>
                      <c:pt idx="9">
                        <c:v>2009</c:v>
                      </c:pt>
                      <c:pt idx="10">
                        <c:v>2010</c:v>
                      </c:pt>
                      <c:pt idx="11">
                        <c:v>2011</c:v>
                      </c:pt>
                      <c:pt idx="12">
                        <c:v>2012</c:v>
                      </c:pt>
                      <c:pt idx="13">
                        <c:v>2013</c:v>
                      </c:pt>
                      <c:pt idx="14">
                        <c:v>2014</c:v>
                      </c:pt>
                      <c:pt idx="15">
                        <c:v>2015</c:v>
                      </c:pt>
                      <c:pt idx="16">
                        <c:v>2016</c:v>
                      </c:pt>
                      <c:pt idx="17">
                        <c:v>2017</c:v>
                      </c:pt>
                      <c:pt idx="18">
                        <c:v>2018</c:v>
                      </c:pt>
                      <c:pt idx="19">
                        <c:v>2019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'W1'!$F$2:$F$21</c15:sqref>
                        </c15:formulaRef>
                      </c:ext>
                    </c:extLst>
                    <c:numCache>
                      <c:formatCode>_-* #\ ##0\ _z_ł_-;\-* #\ ##0\ _z_ł_-;_-* "-"\ _z_ł_-;_-@_-</c:formatCode>
                      <c:ptCount val="20"/>
                      <c:pt idx="0">
                        <c:v>6918</c:v>
                      </c:pt>
                      <c:pt idx="1">
                        <c:v>7323</c:v>
                      </c:pt>
                      <c:pt idx="2">
                        <c:v>8128</c:v>
                      </c:pt>
                      <c:pt idx="3">
                        <c:v>9145</c:v>
                      </c:pt>
                      <c:pt idx="4">
                        <c:v>11285</c:v>
                      </c:pt>
                      <c:pt idx="5">
                        <c:v>11498</c:v>
                      </c:pt>
                      <c:pt idx="6">
                        <c:v>12438</c:v>
                      </c:pt>
                      <c:pt idx="7">
                        <c:v>14115</c:v>
                      </c:pt>
                      <c:pt idx="8">
                        <c:v>14229</c:v>
                      </c:pt>
                      <c:pt idx="9">
                        <c:v>12895</c:v>
                      </c:pt>
                      <c:pt idx="10">
                        <c:v>11434</c:v>
                      </c:pt>
                      <c:pt idx="11">
                        <c:v>10811</c:v>
                      </c:pt>
                      <c:pt idx="12">
                        <c:v>10485</c:v>
                      </c:pt>
                      <c:pt idx="13">
                        <c:v>10222</c:v>
                      </c:pt>
                      <c:pt idx="14">
                        <c:v>10301</c:v>
                      </c:pt>
                      <c:pt idx="15">
                        <c:v>9767</c:v>
                      </c:pt>
                      <c:pt idx="16">
                        <c:v>10177</c:v>
                      </c:pt>
                      <c:pt idx="17">
                        <c:v>8999</c:v>
                      </c:pt>
                      <c:pt idx="18">
                        <c:v>9655</c:v>
                      </c:pt>
                      <c:pt idx="19">
                        <c:v>9277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5-7599-44F1-A6D8-B0CA643F6FCE}"/>
                  </c:ext>
                </c:extLst>
              </c15:ser>
            </c15:filteredBarSeries>
            <c15:filteredBarSeries>
              <c15:ser>
                <c:idx val="6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'W1'!$G$1</c15:sqref>
                        </c15:formulaRef>
                      </c:ext>
                    </c:extLst>
                    <c:strCache>
                      <c:ptCount val="1"/>
                      <c:pt idx="0">
                        <c:v>demoralizacja dziewczeta</c:v>
                      </c:pt>
                    </c:strCache>
                  </c:strRef>
                </c:tx>
                <c:spPr>
                  <a:solidFill>
                    <a:schemeClr val="accent1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400" b="1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l-PL"/>
                    </a:p>
                  </c:txPr>
                  <c:dLblPos val="inBase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'W1'!$A$2:$A$21</c15:sqref>
                        </c15:formulaRef>
                      </c:ext>
                    </c:extLst>
                    <c:numCache>
                      <c:formatCode>General</c:formatCode>
                      <c:ptCount val="20"/>
                      <c:pt idx="0">
                        <c:v>2000</c:v>
                      </c:pt>
                      <c:pt idx="1">
                        <c:v>2001</c:v>
                      </c:pt>
                      <c:pt idx="2">
                        <c:v>2002</c:v>
                      </c:pt>
                      <c:pt idx="3">
                        <c:v>2003</c:v>
                      </c:pt>
                      <c:pt idx="4">
                        <c:v>2004</c:v>
                      </c:pt>
                      <c:pt idx="5">
                        <c:v>2005</c:v>
                      </c:pt>
                      <c:pt idx="6">
                        <c:v>2006</c:v>
                      </c:pt>
                      <c:pt idx="7">
                        <c:v>2007</c:v>
                      </c:pt>
                      <c:pt idx="8">
                        <c:v>2008</c:v>
                      </c:pt>
                      <c:pt idx="9">
                        <c:v>2009</c:v>
                      </c:pt>
                      <c:pt idx="10">
                        <c:v>2010</c:v>
                      </c:pt>
                      <c:pt idx="11">
                        <c:v>2011</c:v>
                      </c:pt>
                      <c:pt idx="12">
                        <c:v>2012</c:v>
                      </c:pt>
                      <c:pt idx="13">
                        <c:v>2013</c:v>
                      </c:pt>
                      <c:pt idx="14">
                        <c:v>2014</c:v>
                      </c:pt>
                      <c:pt idx="15">
                        <c:v>2015</c:v>
                      </c:pt>
                      <c:pt idx="16">
                        <c:v>2016</c:v>
                      </c:pt>
                      <c:pt idx="17">
                        <c:v>2017</c:v>
                      </c:pt>
                      <c:pt idx="18">
                        <c:v>2018</c:v>
                      </c:pt>
                      <c:pt idx="19">
                        <c:v>2019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'W1'!$G$2:$G$21</c15:sqref>
                        </c15:formulaRef>
                      </c:ext>
                    </c:extLst>
                    <c:numCache>
                      <c:formatCode>_-* #\ ##0\ _z_ł_-;\-* #\ ##0\ _z_ł_-;_-* "-"\ _z_ł_-;_-@_-</c:formatCode>
                      <c:ptCount val="20"/>
                      <c:pt idx="0">
                        <c:v>1960</c:v>
                      </c:pt>
                      <c:pt idx="1">
                        <c:v>2118</c:v>
                      </c:pt>
                      <c:pt idx="2">
                        <c:v>2505</c:v>
                      </c:pt>
                      <c:pt idx="3">
                        <c:v>3061</c:v>
                      </c:pt>
                      <c:pt idx="4">
                        <c:v>3908</c:v>
                      </c:pt>
                      <c:pt idx="5">
                        <c:v>3956</c:v>
                      </c:pt>
                      <c:pt idx="6">
                        <c:v>4540</c:v>
                      </c:pt>
                      <c:pt idx="7">
                        <c:v>5388</c:v>
                      </c:pt>
                      <c:pt idx="8">
                        <c:v>5860</c:v>
                      </c:pt>
                      <c:pt idx="9">
                        <c:v>5326</c:v>
                      </c:pt>
                      <c:pt idx="10">
                        <c:v>4684</c:v>
                      </c:pt>
                      <c:pt idx="11">
                        <c:v>4859</c:v>
                      </c:pt>
                      <c:pt idx="12">
                        <c:v>4762</c:v>
                      </c:pt>
                      <c:pt idx="13">
                        <c:v>4962</c:v>
                      </c:pt>
                      <c:pt idx="14">
                        <c:v>5223</c:v>
                      </c:pt>
                      <c:pt idx="15">
                        <c:v>4832</c:v>
                      </c:pt>
                      <c:pt idx="16">
                        <c:v>5012</c:v>
                      </c:pt>
                      <c:pt idx="17">
                        <c:v>4372</c:v>
                      </c:pt>
                      <c:pt idx="18">
                        <c:v>4759</c:v>
                      </c:pt>
                      <c:pt idx="19">
                        <c:v>4528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6-7599-44F1-A6D8-B0CA643F6FCE}"/>
                  </c:ext>
                </c:extLst>
              </c15:ser>
            </c15:filteredBarSeries>
            <c15:filteredBarSeries>
              <c15:ser>
                <c:idx val="8"/>
                <c:order val="7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'W1'!$I$1</c15:sqref>
                        </c15:formulaRef>
                      </c:ext>
                    </c:extLst>
                    <c:strCache>
                      <c:ptCount val="1"/>
                      <c:pt idx="0">
                        <c:v>czyny karalne chłopct</c:v>
                      </c:pt>
                    </c:strCache>
                  </c:strRef>
                </c:tx>
                <c:spPr>
                  <a:solidFill>
                    <a:schemeClr val="accent3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400" b="1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l-PL"/>
                    </a:p>
                  </c:txPr>
                  <c:dLblPos val="inBase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'W1'!$A$2:$A$21</c15:sqref>
                        </c15:formulaRef>
                      </c:ext>
                    </c:extLst>
                    <c:numCache>
                      <c:formatCode>General</c:formatCode>
                      <c:ptCount val="20"/>
                      <c:pt idx="0">
                        <c:v>2000</c:v>
                      </c:pt>
                      <c:pt idx="1">
                        <c:v>2001</c:v>
                      </c:pt>
                      <c:pt idx="2">
                        <c:v>2002</c:v>
                      </c:pt>
                      <c:pt idx="3">
                        <c:v>2003</c:v>
                      </c:pt>
                      <c:pt idx="4">
                        <c:v>2004</c:v>
                      </c:pt>
                      <c:pt idx="5">
                        <c:v>2005</c:v>
                      </c:pt>
                      <c:pt idx="6">
                        <c:v>2006</c:v>
                      </c:pt>
                      <c:pt idx="7">
                        <c:v>2007</c:v>
                      </c:pt>
                      <c:pt idx="8">
                        <c:v>2008</c:v>
                      </c:pt>
                      <c:pt idx="9">
                        <c:v>2009</c:v>
                      </c:pt>
                      <c:pt idx="10">
                        <c:v>2010</c:v>
                      </c:pt>
                      <c:pt idx="11">
                        <c:v>2011</c:v>
                      </c:pt>
                      <c:pt idx="12">
                        <c:v>2012</c:v>
                      </c:pt>
                      <c:pt idx="13">
                        <c:v>2013</c:v>
                      </c:pt>
                      <c:pt idx="14">
                        <c:v>2014</c:v>
                      </c:pt>
                      <c:pt idx="15">
                        <c:v>2015</c:v>
                      </c:pt>
                      <c:pt idx="16">
                        <c:v>2016</c:v>
                      </c:pt>
                      <c:pt idx="17">
                        <c:v>2017</c:v>
                      </c:pt>
                      <c:pt idx="18">
                        <c:v>2018</c:v>
                      </c:pt>
                      <c:pt idx="19">
                        <c:v>2019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'W1'!$I$2:$I$21</c15:sqref>
                        </c15:formulaRef>
                      </c:ext>
                    </c:extLst>
                    <c:numCache>
                      <c:formatCode>_-* #\ ##0\ _z_ł_-;\-* #\ ##0\ _z_ł_-;_-* "-"\ _z_ł_-;_-@_-</c:formatCode>
                      <c:ptCount val="20"/>
                      <c:pt idx="0">
                        <c:v>22992</c:v>
                      </c:pt>
                      <c:pt idx="1">
                        <c:v>23070</c:v>
                      </c:pt>
                      <c:pt idx="2">
                        <c:v>22119</c:v>
                      </c:pt>
                      <c:pt idx="3">
                        <c:v>22303</c:v>
                      </c:pt>
                      <c:pt idx="4">
                        <c:v>24652</c:v>
                      </c:pt>
                      <c:pt idx="5">
                        <c:v>22669</c:v>
                      </c:pt>
                      <c:pt idx="6">
                        <c:v>23597</c:v>
                      </c:pt>
                      <c:pt idx="7">
                        <c:v>23638</c:v>
                      </c:pt>
                      <c:pt idx="8">
                        <c:v>22462</c:v>
                      </c:pt>
                      <c:pt idx="9">
                        <c:v>20453</c:v>
                      </c:pt>
                      <c:pt idx="10">
                        <c:v>18318</c:v>
                      </c:pt>
                      <c:pt idx="11">
                        <c:v>18237</c:v>
                      </c:pt>
                      <c:pt idx="12">
                        <c:v>16888</c:v>
                      </c:pt>
                      <c:pt idx="13">
                        <c:v>15300</c:v>
                      </c:pt>
                      <c:pt idx="14">
                        <c:v>12922</c:v>
                      </c:pt>
                      <c:pt idx="15">
                        <c:v>9617</c:v>
                      </c:pt>
                      <c:pt idx="16">
                        <c:v>8735</c:v>
                      </c:pt>
                      <c:pt idx="17">
                        <c:v>7367</c:v>
                      </c:pt>
                      <c:pt idx="18">
                        <c:v>7491</c:v>
                      </c:pt>
                      <c:pt idx="19">
                        <c:v>6681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7-7599-44F1-A6D8-B0CA643F6FCE}"/>
                  </c:ext>
                </c:extLst>
              </c15:ser>
            </c15:filteredBarSeries>
            <c15:filteredBarSeries>
              <c15:ser>
                <c:idx val="9"/>
                <c:order val="8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'W1'!$J$1</c15:sqref>
                        </c15:formulaRef>
                      </c:ext>
                    </c:extLst>
                    <c:strCache>
                      <c:ptCount val="1"/>
                      <c:pt idx="0">
                        <c:v>Czyny karalne dziewczęta</c:v>
                      </c:pt>
                    </c:strCache>
                  </c:strRef>
                </c:tx>
                <c:spPr>
                  <a:solidFill>
                    <a:schemeClr val="accent4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400" b="1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l-PL"/>
                    </a:p>
                  </c:txPr>
                  <c:dLblPos val="inBase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'W1'!$A$2:$A$21</c15:sqref>
                        </c15:formulaRef>
                      </c:ext>
                    </c:extLst>
                    <c:numCache>
                      <c:formatCode>General</c:formatCode>
                      <c:ptCount val="20"/>
                      <c:pt idx="0">
                        <c:v>2000</c:v>
                      </c:pt>
                      <c:pt idx="1">
                        <c:v>2001</c:v>
                      </c:pt>
                      <c:pt idx="2">
                        <c:v>2002</c:v>
                      </c:pt>
                      <c:pt idx="3">
                        <c:v>2003</c:v>
                      </c:pt>
                      <c:pt idx="4">
                        <c:v>2004</c:v>
                      </c:pt>
                      <c:pt idx="5">
                        <c:v>2005</c:v>
                      </c:pt>
                      <c:pt idx="6">
                        <c:v>2006</c:v>
                      </c:pt>
                      <c:pt idx="7">
                        <c:v>2007</c:v>
                      </c:pt>
                      <c:pt idx="8">
                        <c:v>2008</c:v>
                      </c:pt>
                      <c:pt idx="9">
                        <c:v>2009</c:v>
                      </c:pt>
                      <c:pt idx="10">
                        <c:v>2010</c:v>
                      </c:pt>
                      <c:pt idx="11">
                        <c:v>2011</c:v>
                      </c:pt>
                      <c:pt idx="12">
                        <c:v>2012</c:v>
                      </c:pt>
                      <c:pt idx="13">
                        <c:v>2013</c:v>
                      </c:pt>
                      <c:pt idx="14">
                        <c:v>2014</c:v>
                      </c:pt>
                      <c:pt idx="15">
                        <c:v>2015</c:v>
                      </c:pt>
                      <c:pt idx="16">
                        <c:v>2016</c:v>
                      </c:pt>
                      <c:pt idx="17">
                        <c:v>2017</c:v>
                      </c:pt>
                      <c:pt idx="18">
                        <c:v>2018</c:v>
                      </c:pt>
                      <c:pt idx="19">
                        <c:v>2019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'W1'!$J$2:$J$21</c15:sqref>
                        </c15:formulaRef>
                      </c:ext>
                    </c:extLst>
                    <c:numCache>
                      <c:formatCode>_-* #\ ##0\ _z_ł_-;\-* #\ ##0\ _z_ł_-;_-* "-"\ _z_ł_-;_-@_-</c:formatCode>
                      <c:ptCount val="20"/>
                      <c:pt idx="0">
                        <c:v>2675</c:v>
                      </c:pt>
                      <c:pt idx="1">
                        <c:v>2906</c:v>
                      </c:pt>
                      <c:pt idx="2">
                        <c:v>2992</c:v>
                      </c:pt>
                      <c:pt idx="3">
                        <c:v>3218</c:v>
                      </c:pt>
                      <c:pt idx="4">
                        <c:v>3690</c:v>
                      </c:pt>
                      <c:pt idx="5">
                        <c:v>3559</c:v>
                      </c:pt>
                      <c:pt idx="6">
                        <c:v>3822</c:v>
                      </c:pt>
                      <c:pt idx="7">
                        <c:v>4152</c:v>
                      </c:pt>
                      <c:pt idx="8">
                        <c:v>4495</c:v>
                      </c:pt>
                      <c:pt idx="9">
                        <c:v>4500</c:v>
                      </c:pt>
                      <c:pt idx="10">
                        <c:v>4440</c:v>
                      </c:pt>
                      <c:pt idx="11">
                        <c:v>4570</c:v>
                      </c:pt>
                      <c:pt idx="12">
                        <c:v>4092</c:v>
                      </c:pt>
                      <c:pt idx="13">
                        <c:v>3835</c:v>
                      </c:pt>
                      <c:pt idx="14">
                        <c:v>3466</c:v>
                      </c:pt>
                      <c:pt idx="15">
                        <c:v>2620</c:v>
                      </c:pt>
                      <c:pt idx="16">
                        <c:v>2620</c:v>
                      </c:pt>
                      <c:pt idx="17">
                        <c:v>2290</c:v>
                      </c:pt>
                      <c:pt idx="18">
                        <c:v>2263</c:v>
                      </c:pt>
                      <c:pt idx="19">
                        <c:v>2239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8-7599-44F1-A6D8-B0CA643F6FCE}"/>
                  </c:ext>
                </c:extLst>
              </c15:ser>
            </c15:filteredBarSeries>
          </c:ext>
        </c:extLst>
      </c:barChart>
      <c:catAx>
        <c:axId val="10141761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bg2">
                <a:lumMod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014189872"/>
        <c:crossesAt val="0"/>
        <c:auto val="1"/>
        <c:lblAlgn val="ctr"/>
        <c:lblOffset val="100"/>
        <c:noMultiLvlLbl val="0"/>
      </c:catAx>
      <c:valAx>
        <c:axId val="10141898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bg2">
                  <a:lumMod val="7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solidFill>
              <a:schemeClr val="bg1">
                <a:lumMod val="8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0141761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 b="1"/>
      </a:pPr>
      <a:endParaRPr lang="pl-PL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388833846100362"/>
          <c:y val="2.5446002710397823E-2"/>
          <c:w val="0.8122149362952148"/>
          <c:h val="0.75736407171100117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polski!$C$2</c:f>
              <c:strCache>
                <c:ptCount val="1"/>
                <c:pt idx="0">
                  <c:v>chłopcy</c:v>
                </c:pt>
              </c:strCache>
            </c:strRef>
          </c:tx>
          <c:spPr>
            <a:solidFill>
              <a:srgbClr val="475158"/>
            </a:solidFill>
            <a:ln w="28575">
              <a:solidFill>
                <a:srgbClr val="475158"/>
              </a:solidFill>
            </a:ln>
            <a:effectLst/>
          </c:spPr>
          <c:invertIfNegative val="0"/>
          <c:cat>
            <c:numRef>
              <c:f>polski!$A$3:$A$24</c:f>
              <c:numCache>
                <c:formatCode>General</c:formatCode>
                <c:ptCount val="22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  <c:pt idx="17">
                  <c:v>2016</c:v>
                </c:pt>
                <c:pt idx="18">
                  <c:v>2017</c:v>
                </c:pt>
                <c:pt idx="19">
                  <c:v>2018</c:v>
                </c:pt>
                <c:pt idx="20">
                  <c:v>2019</c:v>
                </c:pt>
                <c:pt idx="21">
                  <c:v>2020</c:v>
                </c:pt>
              </c:numCache>
            </c:numRef>
          </c:cat>
          <c:val>
            <c:numRef>
              <c:f>polski!$C$3:$C$24</c:f>
              <c:numCache>
                <c:formatCode>General</c:formatCode>
                <c:ptCount val="22"/>
                <c:pt idx="0">
                  <c:v>22599</c:v>
                </c:pt>
                <c:pt idx="1">
                  <c:v>22992</c:v>
                </c:pt>
                <c:pt idx="2">
                  <c:v>23070</c:v>
                </c:pt>
                <c:pt idx="3">
                  <c:v>22119</c:v>
                </c:pt>
                <c:pt idx="4">
                  <c:v>22303</c:v>
                </c:pt>
                <c:pt idx="5">
                  <c:v>24652</c:v>
                </c:pt>
                <c:pt idx="6">
                  <c:v>22669</c:v>
                </c:pt>
                <c:pt idx="7">
                  <c:v>23597</c:v>
                </c:pt>
                <c:pt idx="8">
                  <c:v>23638</c:v>
                </c:pt>
                <c:pt idx="9">
                  <c:v>22462</c:v>
                </c:pt>
                <c:pt idx="10">
                  <c:v>20453</c:v>
                </c:pt>
                <c:pt idx="11">
                  <c:v>18318</c:v>
                </c:pt>
                <c:pt idx="12">
                  <c:v>18237</c:v>
                </c:pt>
                <c:pt idx="13">
                  <c:v>16888</c:v>
                </c:pt>
                <c:pt idx="14">
                  <c:v>15300</c:v>
                </c:pt>
                <c:pt idx="15">
                  <c:v>12922</c:v>
                </c:pt>
                <c:pt idx="16">
                  <c:v>9617</c:v>
                </c:pt>
                <c:pt idx="17">
                  <c:v>8735</c:v>
                </c:pt>
                <c:pt idx="18">
                  <c:v>7367</c:v>
                </c:pt>
                <c:pt idx="19">
                  <c:v>7491</c:v>
                </c:pt>
                <c:pt idx="20">
                  <c:v>6681</c:v>
                </c:pt>
                <c:pt idx="21">
                  <c:v>5243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D14-4332-BFFD-EC46036DA259}"/>
            </c:ext>
          </c:extLst>
        </c:ser>
        <c:ser>
          <c:idx val="2"/>
          <c:order val="2"/>
          <c:tx>
            <c:strRef>
              <c:f>polski!$D$2</c:f>
              <c:strCache>
                <c:ptCount val="1"/>
                <c:pt idx="0">
                  <c:v>dziewczęta</c:v>
                </c:pt>
              </c:strCache>
            </c:strRef>
          </c:tx>
          <c:spPr>
            <a:solidFill>
              <a:srgbClr val="D0C7AE"/>
            </a:solidFill>
            <a:ln w="28575">
              <a:solidFill>
                <a:srgbClr val="475158"/>
              </a:solidFill>
            </a:ln>
            <a:effectLst/>
          </c:spPr>
          <c:invertIfNegative val="0"/>
          <c:cat>
            <c:numRef>
              <c:f>polski!$A$3:$A$24</c:f>
              <c:numCache>
                <c:formatCode>General</c:formatCode>
                <c:ptCount val="22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  <c:pt idx="17">
                  <c:v>2016</c:v>
                </c:pt>
                <c:pt idx="18">
                  <c:v>2017</c:v>
                </c:pt>
                <c:pt idx="19">
                  <c:v>2018</c:v>
                </c:pt>
                <c:pt idx="20">
                  <c:v>2019</c:v>
                </c:pt>
                <c:pt idx="21">
                  <c:v>2020</c:v>
                </c:pt>
              </c:numCache>
            </c:numRef>
          </c:cat>
          <c:val>
            <c:numRef>
              <c:f>polski!$D$3:$D$24</c:f>
              <c:numCache>
                <c:formatCode>General</c:formatCode>
                <c:ptCount val="22"/>
                <c:pt idx="0">
                  <c:v>2310</c:v>
                </c:pt>
                <c:pt idx="1">
                  <c:v>2675</c:v>
                </c:pt>
                <c:pt idx="2">
                  <c:v>2906</c:v>
                </c:pt>
                <c:pt idx="3">
                  <c:v>2992</c:v>
                </c:pt>
                <c:pt idx="4">
                  <c:v>3218</c:v>
                </c:pt>
                <c:pt idx="5">
                  <c:v>3690</c:v>
                </c:pt>
                <c:pt idx="6">
                  <c:v>3559</c:v>
                </c:pt>
                <c:pt idx="7">
                  <c:v>3822</c:v>
                </c:pt>
                <c:pt idx="8">
                  <c:v>4152</c:v>
                </c:pt>
                <c:pt idx="9">
                  <c:v>4495</c:v>
                </c:pt>
                <c:pt idx="10">
                  <c:v>4500</c:v>
                </c:pt>
                <c:pt idx="11">
                  <c:v>4440</c:v>
                </c:pt>
                <c:pt idx="12">
                  <c:v>4570</c:v>
                </c:pt>
                <c:pt idx="13">
                  <c:v>4092</c:v>
                </c:pt>
                <c:pt idx="14">
                  <c:v>3835</c:v>
                </c:pt>
                <c:pt idx="15">
                  <c:v>3466</c:v>
                </c:pt>
                <c:pt idx="16">
                  <c:v>2620</c:v>
                </c:pt>
                <c:pt idx="17">
                  <c:v>2620</c:v>
                </c:pt>
                <c:pt idx="18">
                  <c:v>2290</c:v>
                </c:pt>
                <c:pt idx="19">
                  <c:v>2263</c:v>
                </c:pt>
                <c:pt idx="20">
                  <c:v>2239</c:v>
                </c:pt>
                <c:pt idx="21">
                  <c:v>1772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D14-4332-BFFD-EC46036DA25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521826760"/>
        <c:axId val="884429096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polski!$B$2</c15:sqref>
                        </c15:formulaRef>
                      </c:ext>
                    </c:extLst>
                    <c:strCache>
                      <c:ptCount val="1"/>
                      <c:pt idx="0">
                        <c:v>liczba czynów karalnych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numRef>
                    <c:extLst>
                      <c:ext uri="{02D57815-91ED-43cb-92C2-25804820EDAC}">
                        <c15:formulaRef>
                          <c15:sqref>polski!$A$3:$A$24</c15:sqref>
                        </c15:formulaRef>
                      </c:ext>
                    </c:extLst>
                    <c:numCache>
                      <c:formatCode>General</c:formatCode>
                      <c:ptCount val="22"/>
                      <c:pt idx="0">
                        <c:v>1999</c:v>
                      </c:pt>
                      <c:pt idx="1">
                        <c:v>2000</c:v>
                      </c:pt>
                      <c:pt idx="2">
                        <c:v>2001</c:v>
                      </c:pt>
                      <c:pt idx="3">
                        <c:v>2002</c:v>
                      </c:pt>
                      <c:pt idx="4">
                        <c:v>2003</c:v>
                      </c:pt>
                      <c:pt idx="5">
                        <c:v>2004</c:v>
                      </c:pt>
                      <c:pt idx="6">
                        <c:v>2005</c:v>
                      </c:pt>
                      <c:pt idx="7">
                        <c:v>2006</c:v>
                      </c:pt>
                      <c:pt idx="8">
                        <c:v>2007</c:v>
                      </c:pt>
                      <c:pt idx="9">
                        <c:v>2008</c:v>
                      </c:pt>
                      <c:pt idx="10">
                        <c:v>2009</c:v>
                      </c:pt>
                      <c:pt idx="11">
                        <c:v>2010</c:v>
                      </c:pt>
                      <c:pt idx="12">
                        <c:v>2011</c:v>
                      </c:pt>
                      <c:pt idx="13">
                        <c:v>2012</c:v>
                      </c:pt>
                      <c:pt idx="14">
                        <c:v>2013</c:v>
                      </c:pt>
                      <c:pt idx="15">
                        <c:v>2014</c:v>
                      </c:pt>
                      <c:pt idx="16">
                        <c:v>2015</c:v>
                      </c:pt>
                      <c:pt idx="17">
                        <c:v>2016</c:v>
                      </c:pt>
                      <c:pt idx="18">
                        <c:v>2017</c:v>
                      </c:pt>
                      <c:pt idx="19">
                        <c:v>2018</c:v>
                      </c:pt>
                      <c:pt idx="20">
                        <c:v>2019</c:v>
                      </c:pt>
                      <c:pt idx="21">
                        <c:v>2020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polski!$B$3:$B$24</c15:sqref>
                        </c15:formulaRef>
                      </c:ext>
                    </c:extLst>
                    <c:numCache>
                      <c:formatCode>General</c:formatCode>
                      <c:ptCount val="22"/>
                      <c:pt idx="0">
                        <c:v>24909</c:v>
                      </c:pt>
                      <c:pt idx="1">
                        <c:v>25667</c:v>
                      </c:pt>
                      <c:pt idx="2">
                        <c:v>25976</c:v>
                      </c:pt>
                      <c:pt idx="3">
                        <c:v>25111</c:v>
                      </c:pt>
                      <c:pt idx="4">
                        <c:v>25521</c:v>
                      </c:pt>
                      <c:pt idx="5">
                        <c:v>28343</c:v>
                      </c:pt>
                      <c:pt idx="6">
                        <c:v>26228</c:v>
                      </c:pt>
                      <c:pt idx="7">
                        <c:v>27419</c:v>
                      </c:pt>
                      <c:pt idx="8">
                        <c:v>27790</c:v>
                      </c:pt>
                      <c:pt idx="9">
                        <c:v>26957</c:v>
                      </c:pt>
                      <c:pt idx="10">
                        <c:v>24953</c:v>
                      </c:pt>
                      <c:pt idx="11">
                        <c:v>22758</c:v>
                      </c:pt>
                      <c:pt idx="12">
                        <c:v>22807</c:v>
                      </c:pt>
                      <c:pt idx="13">
                        <c:v>20980</c:v>
                      </c:pt>
                      <c:pt idx="14">
                        <c:v>19135</c:v>
                      </c:pt>
                      <c:pt idx="15">
                        <c:v>16388</c:v>
                      </c:pt>
                      <c:pt idx="16">
                        <c:v>12237</c:v>
                      </c:pt>
                      <c:pt idx="17">
                        <c:v>11355</c:v>
                      </c:pt>
                      <c:pt idx="18">
                        <c:v>9657</c:v>
                      </c:pt>
                      <c:pt idx="19">
                        <c:v>9754</c:v>
                      </c:pt>
                      <c:pt idx="20">
                        <c:v>8920</c:v>
                      </c:pt>
                      <c:pt idx="21">
                        <c:v>7015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3-BD14-4332-BFFD-EC46036DA259}"/>
                  </c:ext>
                </c:extLst>
              </c15:ser>
            </c15:filteredBarSeries>
          </c:ext>
        </c:extLst>
      </c:barChart>
      <c:lineChart>
        <c:grouping val="standard"/>
        <c:varyColors val="0"/>
        <c:ser>
          <c:idx val="3"/>
          <c:order val="3"/>
          <c:tx>
            <c:strRef>
              <c:f>polski!$E$2</c:f>
              <c:strCache>
                <c:ptCount val="1"/>
                <c:pt idx="0">
                  <c:v>odsetek dziewcząt</c:v>
                </c:pt>
              </c:strCache>
            </c:strRef>
          </c:tx>
          <c:spPr>
            <a:ln w="28575" cap="rnd">
              <a:solidFill>
                <a:srgbClr val="E51639"/>
              </a:solidFill>
              <a:round/>
            </a:ln>
            <a:effectLst/>
          </c:spPr>
          <c:marker>
            <c:symbol val="none"/>
          </c:marker>
          <c:cat>
            <c:numRef>
              <c:f>polski!$A$3:$A$24</c:f>
              <c:numCache>
                <c:formatCode>General</c:formatCode>
                <c:ptCount val="22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  <c:pt idx="17">
                  <c:v>2016</c:v>
                </c:pt>
                <c:pt idx="18">
                  <c:v>2017</c:v>
                </c:pt>
                <c:pt idx="19">
                  <c:v>2018</c:v>
                </c:pt>
                <c:pt idx="20">
                  <c:v>2019</c:v>
                </c:pt>
                <c:pt idx="21">
                  <c:v>2020</c:v>
                </c:pt>
              </c:numCache>
            </c:numRef>
          </c:cat>
          <c:val>
            <c:numRef>
              <c:f>polski!$E$3:$E$24</c:f>
              <c:numCache>
                <c:formatCode>0%</c:formatCode>
                <c:ptCount val="22"/>
                <c:pt idx="0">
                  <c:v>9.2737564735637726E-2</c:v>
                </c:pt>
                <c:pt idx="1">
                  <c:v>0.10421942572174388</c:v>
                </c:pt>
                <c:pt idx="2">
                  <c:v>0.11187249769017554</c:v>
                </c:pt>
                <c:pt idx="3">
                  <c:v>0.11915096969455617</c:v>
                </c:pt>
                <c:pt idx="4">
                  <c:v>0.12609223776497785</c:v>
                </c:pt>
                <c:pt idx="5">
                  <c:v>0.13019087605405213</c:v>
                </c:pt>
                <c:pt idx="6">
                  <c:v>0.13569467744395303</c:v>
                </c:pt>
                <c:pt idx="7">
                  <c:v>0.1393923921368394</c:v>
                </c:pt>
                <c:pt idx="8">
                  <c:v>0.14940626124505219</c:v>
                </c:pt>
                <c:pt idx="9">
                  <c:v>0.16674704158474607</c:v>
                </c:pt>
                <c:pt idx="10">
                  <c:v>0.18033903739029375</c:v>
                </c:pt>
                <c:pt idx="11">
                  <c:v>0.19509622989717901</c:v>
                </c:pt>
                <c:pt idx="12">
                  <c:v>0.20037707721313633</c:v>
                </c:pt>
                <c:pt idx="13">
                  <c:v>0.19504289799809343</c:v>
                </c:pt>
                <c:pt idx="14">
                  <c:v>0.20041808204860204</c:v>
                </c:pt>
                <c:pt idx="15">
                  <c:v>0.21149621674395899</c:v>
                </c:pt>
                <c:pt idx="16">
                  <c:v>0.2141047642396012</c:v>
                </c:pt>
                <c:pt idx="17">
                  <c:v>0.2307353588727433</c:v>
                </c:pt>
                <c:pt idx="18">
                  <c:v>0.23713368540954749</c:v>
                </c:pt>
                <c:pt idx="19">
                  <c:v>0.23200738158704121</c:v>
                </c:pt>
                <c:pt idx="20">
                  <c:v>0.25100896860986549</c:v>
                </c:pt>
                <c:pt idx="21">
                  <c:v>0.25260156806842482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D14-4332-BFFD-EC46036DA25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23562312"/>
        <c:axId val="823565592"/>
      </c:lineChart>
      <c:catAx>
        <c:axId val="5218267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884429096"/>
        <c:crosses val="autoZero"/>
        <c:auto val="1"/>
        <c:lblAlgn val="ctr"/>
        <c:lblOffset val="100"/>
        <c:noMultiLvlLbl val="0"/>
      </c:catAx>
      <c:valAx>
        <c:axId val="884429096"/>
        <c:scaling>
          <c:orientation val="minMax"/>
          <c:max val="25000"/>
        </c:scaling>
        <c:delete val="0"/>
        <c:axPos val="l"/>
        <c:majorGridlines>
          <c:spPr>
            <a:ln w="9525" cap="flat" cmpd="sng" algn="ctr">
              <a:solidFill>
                <a:schemeClr val="bg2">
                  <a:lumMod val="7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bg2">
                <a:lumMod val="7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521826760"/>
        <c:crosses val="autoZero"/>
        <c:crossBetween val="between"/>
      </c:valAx>
      <c:valAx>
        <c:axId val="823565592"/>
        <c:scaling>
          <c:orientation val="minMax"/>
        </c:scaling>
        <c:delete val="0"/>
        <c:axPos val="r"/>
        <c:numFmt formatCode="0%" sourceLinked="1"/>
        <c:majorTickMark val="none"/>
        <c:minorTickMark val="none"/>
        <c:tickLblPos val="nextTo"/>
        <c:spPr>
          <a:noFill/>
          <a:ln>
            <a:solidFill>
              <a:schemeClr val="bg2">
                <a:lumMod val="7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823562312"/>
        <c:crosses val="max"/>
        <c:crossBetween val="between"/>
      </c:valAx>
      <c:catAx>
        <c:axId val="82356231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82356559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solidFill>
        <a:schemeClr val="bg2">
          <a:lumMod val="75000"/>
        </a:schemeClr>
      </a:solidFill>
    </a:ln>
    <a:effectLst/>
  </c:spPr>
  <c:txPr>
    <a:bodyPr/>
    <a:lstStyle/>
    <a:p>
      <a:pPr>
        <a:defRPr sz="1600" b="1"/>
      </a:pPr>
      <a:endParaRPr lang="pl-PL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D0C7AE"/>
            </a:solidFill>
            <a:ln w="28575">
              <a:solidFill>
                <a:srgbClr val="475158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Arkusz3!$G$1:$G$14</c:f>
              <c:strCache>
                <c:ptCount val="14"/>
                <c:pt idx="0">
                  <c:v>kradzież (278, 284, 285, 289, 290, 294, 267 kk, 119 kw)</c:v>
                </c:pt>
                <c:pt idx="1">
                  <c:v>pobicie innej osoby (156, 157, 158 kk,159 kk)</c:v>
                </c:pt>
                <c:pt idx="2">
                  <c:v>zniszczenie rzeczy, wandalizm (124 kw, 261, 262, 288, 268a, 269a, 276, 277 kk) </c:v>
                </c:pt>
                <c:pt idx="3">
                  <c:v>posiadanie narkotyków (62, 62a, 62b ustawy o narkomanii)</c:v>
                </c:pt>
                <c:pt idx="4">
                  <c:v>popchnięcie, oplucie, uderzenie (naruszenie nietykalności cielesnej) (217, 217a kk) </c:v>
                </c:pt>
                <c:pt idx="5">
                  <c:v>uporczywe nękanie (190a § 1, 3 kk)</c:v>
                </c:pt>
                <c:pt idx="6">
                  <c:v>groźba karalna (190 kk)</c:v>
                </c:pt>
                <c:pt idx="7">
                  <c:v>inny czyn o charakterze seksualnym (191a, 200, 200a, 202, 203 kk)</c:v>
                </c:pt>
                <c:pt idx="8">
                  <c:v>udzielanie innym osobom narkotyków (58, 59 ustawy o narkomanii)</c:v>
                </c:pt>
                <c:pt idx="9">
                  <c:v>kradzież z włamaniem (279 kk)</c:v>
                </c:pt>
                <c:pt idx="10">
                  <c:v>znieważenie lub czynna napaść na funkcjonariusza (222, 223, 226 kk)</c:v>
                </c:pt>
                <c:pt idx="11">
                  <c:v>rozbój (280, 281, 282 kk)</c:v>
                </c:pt>
                <c:pt idx="12">
                  <c:v>jazda bez prawa jazdy (94 kw)</c:v>
                </c:pt>
                <c:pt idx="13">
                  <c:v>znęcanie się (207 kk)</c:v>
                </c:pt>
              </c:strCache>
              <c:extLst/>
            </c:strRef>
          </c:cat>
          <c:val>
            <c:numRef>
              <c:f>Arkusz3!$H$1:$H$14</c:f>
              <c:numCache>
                <c:formatCode>0.0%</c:formatCode>
                <c:ptCount val="14"/>
                <c:pt idx="0">
                  <c:v>0.36951219512195121</c:v>
                </c:pt>
                <c:pt idx="1">
                  <c:v>0.10609756097560975</c:v>
                </c:pt>
                <c:pt idx="2">
                  <c:v>8.9024390243902435E-2</c:v>
                </c:pt>
                <c:pt idx="3">
                  <c:v>8.7804878048780483E-2</c:v>
                </c:pt>
                <c:pt idx="4">
                  <c:v>6.7073170731707321E-2</c:v>
                </c:pt>
                <c:pt idx="5">
                  <c:v>0.05</c:v>
                </c:pt>
                <c:pt idx="6">
                  <c:v>4.6341463414634146E-2</c:v>
                </c:pt>
                <c:pt idx="7">
                  <c:v>4.0243902439024391E-2</c:v>
                </c:pt>
                <c:pt idx="8">
                  <c:v>3.2926829268292684E-2</c:v>
                </c:pt>
                <c:pt idx="9">
                  <c:v>2.8048780487804879E-2</c:v>
                </c:pt>
                <c:pt idx="10">
                  <c:v>2.8048780487804879E-2</c:v>
                </c:pt>
                <c:pt idx="11">
                  <c:v>2.8048780487804879E-2</c:v>
                </c:pt>
                <c:pt idx="12">
                  <c:v>2.8048780487804879E-2</c:v>
                </c:pt>
                <c:pt idx="13">
                  <c:v>1.7073170731707318E-2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4DBC-42AC-BB3F-2814018DCC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3"/>
        <c:axId val="7005024"/>
        <c:axId val="7005440"/>
      </c:barChart>
      <c:catAx>
        <c:axId val="700502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bg2">
                <a:lumMod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7005440"/>
        <c:crosses val="autoZero"/>
        <c:auto val="1"/>
        <c:lblAlgn val="ctr"/>
        <c:lblOffset val="100"/>
        <c:noMultiLvlLbl val="0"/>
      </c:catAx>
      <c:valAx>
        <c:axId val="700544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bg2">
                  <a:lumMod val="7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solidFill>
              <a:schemeClr val="bg2">
                <a:lumMod val="7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7005024"/>
        <c:crosses val="max"/>
        <c:crossBetween val="between"/>
      </c:valAx>
      <c:spPr>
        <a:noFill/>
        <a:ln>
          <a:solidFill>
            <a:schemeClr val="bg2">
              <a:lumMod val="75000"/>
            </a:schemeClr>
          </a:solidFill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chemeClr val="bg2">
          <a:lumMod val="75000"/>
        </a:schemeClr>
      </a:solidFill>
    </a:ln>
    <a:effectLst/>
  </c:spPr>
  <c:txPr>
    <a:bodyPr/>
    <a:lstStyle/>
    <a:p>
      <a:pPr>
        <a:defRPr sz="1100" b="1"/>
      </a:pPr>
      <a:endParaRPr lang="pl-PL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Arkusz2!$B$2</c:f>
              <c:strCache>
                <c:ptCount val="1"/>
                <c:pt idx="0">
                  <c:v>dziewczynki</c:v>
                </c:pt>
              </c:strCache>
            </c:strRef>
          </c:tx>
          <c:spPr>
            <a:solidFill>
              <a:srgbClr val="D0C7AE"/>
            </a:solidFill>
            <a:ln w="28575">
              <a:solidFill>
                <a:srgbClr val="475158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Arkusz2!$A$3:$A$17</c:f>
              <c:strCache>
                <c:ptCount val="15"/>
                <c:pt idx="0">
                  <c:v>kradzież</c:v>
                </c:pt>
                <c:pt idx="1">
                  <c:v>Pobicie innej osoby</c:v>
                </c:pt>
                <c:pt idx="2">
                  <c:v>Zniszczenie rzeczy, wandalizm</c:v>
                </c:pt>
                <c:pt idx="3">
                  <c:v>Posiadanie narkotyków</c:v>
                </c:pt>
                <c:pt idx="4">
                  <c:v>Popchnięcie, oplucie, uderzenie</c:v>
                </c:pt>
                <c:pt idx="5">
                  <c:v>inne, jakie?</c:v>
                </c:pt>
                <c:pt idx="6">
                  <c:v>Groźba karalna</c:v>
                </c:pt>
                <c:pt idx="7">
                  <c:v>Inny czyn o charakterze seksualnym</c:v>
                </c:pt>
                <c:pt idx="8">
                  <c:v>Uporczywe nękanie</c:v>
                </c:pt>
                <c:pt idx="9">
                  <c:v>Udzielanie innym osobom narkotyków</c:v>
                </c:pt>
                <c:pt idx="10">
                  <c:v>Kradzież z włamaniem</c:v>
                </c:pt>
                <c:pt idx="11">
                  <c:v>Rozbój</c:v>
                </c:pt>
                <c:pt idx="12">
                  <c:v>Jazda bez prawa jazdy</c:v>
                </c:pt>
                <c:pt idx="13">
                  <c:v>Znieważenie lub czynna napaść na funkcjonariusza</c:v>
                </c:pt>
                <c:pt idx="14">
                  <c:v>Znęcanie się</c:v>
                </c:pt>
              </c:strCache>
            </c:strRef>
          </c:cat>
          <c:val>
            <c:numRef>
              <c:f>Arkusz2!$B$3:$B$17</c:f>
              <c:numCache>
                <c:formatCode>0.0%</c:formatCode>
                <c:ptCount val="15"/>
                <c:pt idx="0">
                  <c:v>0.54358974358974355</c:v>
                </c:pt>
                <c:pt idx="1">
                  <c:v>8.7179487179487175E-2</c:v>
                </c:pt>
                <c:pt idx="2">
                  <c:v>2.0512820512820513E-2</c:v>
                </c:pt>
                <c:pt idx="3">
                  <c:v>6.1538461538461542E-2</c:v>
                </c:pt>
                <c:pt idx="4">
                  <c:v>1.5384615384615385E-2</c:v>
                </c:pt>
                <c:pt idx="5">
                  <c:v>4.6153846153846156E-2</c:v>
                </c:pt>
                <c:pt idx="6">
                  <c:v>2.564102564102564E-2</c:v>
                </c:pt>
                <c:pt idx="7">
                  <c:v>3.0769230769230771E-2</c:v>
                </c:pt>
                <c:pt idx="8">
                  <c:v>9.2307692307692313E-2</c:v>
                </c:pt>
                <c:pt idx="9">
                  <c:v>2.0512820512820513E-2</c:v>
                </c:pt>
                <c:pt idx="10">
                  <c:v>5.1282051282051282E-3</c:v>
                </c:pt>
                <c:pt idx="11">
                  <c:v>5.1282051282051282E-3</c:v>
                </c:pt>
                <c:pt idx="12">
                  <c:v>5.1282051282051282E-3</c:v>
                </c:pt>
                <c:pt idx="13">
                  <c:v>1.5384615384615385E-2</c:v>
                </c:pt>
                <c:pt idx="14">
                  <c:v>1.5384615384615385E-2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2F8-435B-A1A8-A99A1E9155C9}"/>
            </c:ext>
          </c:extLst>
        </c:ser>
        <c:ser>
          <c:idx val="1"/>
          <c:order val="1"/>
          <c:tx>
            <c:strRef>
              <c:f>Arkusz2!$C$2</c:f>
              <c:strCache>
                <c:ptCount val="1"/>
                <c:pt idx="0">
                  <c:v>chłopcy</c:v>
                </c:pt>
              </c:strCache>
            </c:strRef>
          </c:tx>
          <c:spPr>
            <a:solidFill>
              <a:srgbClr val="475158"/>
            </a:solidFill>
            <a:ln w="28575">
              <a:solidFill>
                <a:srgbClr val="475158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Arkusz2!$A$3:$A$17</c:f>
              <c:strCache>
                <c:ptCount val="15"/>
                <c:pt idx="0">
                  <c:v>kradzież</c:v>
                </c:pt>
                <c:pt idx="1">
                  <c:v>Pobicie innej osoby</c:v>
                </c:pt>
                <c:pt idx="2">
                  <c:v>Zniszczenie rzeczy, wandalizm</c:v>
                </c:pt>
                <c:pt idx="3">
                  <c:v>Posiadanie narkotyków</c:v>
                </c:pt>
                <c:pt idx="4">
                  <c:v>Popchnięcie, oplucie, uderzenie</c:v>
                </c:pt>
                <c:pt idx="5">
                  <c:v>inne, jakie?</c:v>
                </c:pt>
                <c:pt idx="6">
                  <c:v>Groźba karalna</c:v>
                </c:pt>
                <c:pt idx="7">
                  <c:v>Inny czyn o charakterze seksualnym</c:v>
                </c:pt>
                <c:pt idx="8">
                  <c:v>Uporczywe nękanie</c:v>
                </c:pt>
                <c:pt idx="9">
                  <c:v>Udzielanie innym osobom narkotyków</c:v>
                </c:pt>
                <c:pt idx="10">
                  <c:v>Kradzież z włamaniem</c:v>
                </c:pt>
                <c:pt idx="11">
                  <c:v>Rozbój</c:v>
                </c:pt>
                <c:pt idx="12">
                  <c:v>Jazda bez prawa jazdy</c:v>
                </c:pt>
                <c:pt idx="13">
                  <c:v>Znieważenie lub czynna napaść na funkcjonariusza</c:v>
                </c:pt>
                <c:pt idx="14">
                  <c:v>Znęcanie się</c:v>
                </c:pt>
              </c:strCache>
            </c:strRef>
          </c:cat>
          <c:val>
            <c:numRef>
              <c:f>Arkusz2!$C$3:$C$17</c:f>
              <c:numCache>
                <c:formatCode>0.0%</c:formatCode>
                <c:ptCount val="15"/>
                <c:pt idx="0">
                  <c:v>0.31519999999999998</c:v>
                </c:pt>
                <c:pt idx="1">
                  <c:v>0.112</c:v>
                </c:pt>
                <c:pt idx="2">
                  <c:v>0.1104</c:v>
                </c:pt>
                <c:pt idx="3">
                  <c:v>9.6000000000000002E-2</c:v>
                </c:pt>
                <c:pt idx="4">
                  <c:v>8.3199999999999996E-2</c:v>
                </c:pt>
                <c:pt idx="5">
                  <c:v>6.08E-2</c:v>
                </c:pt>
                <c:pt idx="6">
                  <c:v>5.28E-2</c:v>
                </c:pt>
                <c:pt idx="7">
                  <c:v>4.3200000000000002E-2</c:v>
                </c:pt>
                <c:pt idx="8">
                  <c:v>3.6799999999999999E-2</c:v>
                </c:pt>
                <c:pt idx="9">
                  <c:v>3.6799999999999999E-2</c:v>
                </c:pt>
                <c:pt idx="10">
                  <c:v>3.5200000000000002E-2</c:v>
                </c:pt>
                <c:pt idx="11">
                  <c:v>3.5200000000000002E-2</c:v>
                </c:pt>
                <c:pt idx="12">
                  <c:v>3.5200000000000002E-2</c:v>
                </c:pt>
                <c:pt idx="13">
                  <c:v>3.2000000000000001E-2</c:v>
                </c:pt>
                <c:pt idx="14">
                  <c:v>1.7600000000000001E-2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2F8-435B-A1A8-A99A1E9155C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33"/>
        <c:axId val="996258207"/>
        <c:axId val="996265695"/>
      </c:barChart>
      <c:catAx>
        <c:axId val="996258207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bg2">
                <a:lumMod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996265695"/>
        <c:crosses val="autoZero"/>
        <c:auto val="1"/>
        <c:lblAlgn val="ctr"/>
        <c:lblOffset val="100"/>
        <c:noMultiLvlLbl val="0"/>
      </c:catAx>
      <c:valAx>
        <c:axId val="99626569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bg2">
                  <a:lumMod val="7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solidFill>
              <a:schemeClr val="bg2">
                <a:lumMod val="7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996258207"/>
        <c:crosses val="max"/>
        <c:crossBetween val="between"/>
      </c:valAx>
      <c:spPr>
        <a:noFill/>
        <a:ln>
          <a:solidFill>
            <a:schemeClr val="bg2">
              <a:lumMod val="75000"/>
            </a:schemeClr>
          </a:solidFill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chemeClr val="bg2">
          <a:lumMod val="75000"/>
        </a:schemeClr>
      </a:solidFill>
    </a:ln>
    <a:effectLst/>
  </c:spPr>
  <c:txPr>
    <a:bodyPr/>
    <a:lstStyle/>
    <a:p>
      <a:pPr>
        <a:defRPr sz="1200" b="1">
          <a:latin typeface="+mn-lt"/>
        </a:defRPr>
      </a:pPr>
      <a:endParaRPr lang="pl-P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EADCF56-8FA0-4673-A977-1776E24081EB}" type="doc">
      <dgm:prSet loTypeId="urn:microsoft.com/office/officeart/2005/8/layout/hierarchy4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31C06C6C-650E-4022-844A-12303E189F75}">
      <dgm:prSet/>
      <dgm:spPr>
        <a:solidFill>
          <a:srgbClr val="D0C7AE"/>
        </a:solidFill>
        <a:ln w="28575"/>
      </dgm:spPr>
      <dgm:t>
        <a:bodyPr/>
        <a:lstStyle/>
        <a:p>
          <a:r>
            <a:rPr lang="pl-PL" b="1" dirty="0">
              <a:solidFill>
                <a:schemeClr val="tx1"/>
              </a:solidFill>
            </a:rPr>
            <a:t>KIEROWNICZKA PROJEKTU</a:t>
          </a:r>
          <a:r>
            <a:rPr lang="pl-PL" dirty="0">
              <a:solidFill>
                <a:schemeClr val="tx1"/>
              </a:solidFill>
            </a:rPr>
            <a:t> </a:t>
          </a:r>
          <a:br>
            <a:rPr lang="pl-PL" dirty="0">
              <a:solidFill>
                <a:schemeClr val="tx1"/>
              </a:solidFill>
            </a:rPr>
          </a:br>
          <a:r>
            <a:rPr lang="pl-PL" dirty="0">
              <a:solidFill>
                <a:schemeClr val="tx1"/>
              </a:solidFill>
            </a:rPr>
            <a:t>dr hab. Dagmara Woźniakowska, prof. UW</a:t>
          </a:r>
        </a:p>
      </dgm:t>
    </dgm:pt>
    <dgm:pt modelId="{85D6ADC9-3C1B-4BAE-ABAA-0546F8BB3ABF}" type="parTrans" cxnId="{F135752B-BFBA-4A78-BA5C-C7102260514B}">
      <dgm:prSet/>
      <dgm:spPr/>
      <dgm:t>
        <a:bodyPr/>
        <a:lstStyle/>
        <a:p>
          <a:endParaRPr lang="pl-PL"/>
        </a:p>
      </dgm:t>
    </dgm:pt>
    <dgm:pt modelId="{ADC94F8F-7790-4688-9FDA-2EA999EFD1AA}" type="sibTrans" cxnId="{F135752B-BFBA-4A78-BA5C-C7102260514B}">
      <dgm:prSet/>
      <dgm:spPr/>
      <dgm:t>
        <a:bodyPr/>
        <a:lstStyle/>
        <a:p>
          <a:endParaRPr lang="pl-PL"/>
        </a:p>
      </dgm:t>
    </dgm:pt>
    <dgm:pt modelId="{20D3061E-F4AF-4D3D-928B-D7DEF6C4CB82}">
      <dgm:prSet/>
      <dgm:spPr>
        <a:solidFill>
          <a:srgbClr val="475158"/>
        </a:solidFill>
        <a:ln>
          <a:solidFill>
            <a:srgbClr val="475158"/>
          </a:solidFill>
        </a:ln>
      </dgm:spPr>
      <dgm:t>
        <a:bodyPr/>
        <a:lstStyle/>
        <a:p>
          <a:pPr algn="l"/>
          <a:r>
            <a:rPr lang="pl-PL" b="1" dirty="0"/>
            <a:t>INSTYTUT NAUK PRAWNYCH PAN</a:t>
          </a:r>
        </a:p>
      </dgm:t>
    </dgm:pt>
    <dgm:pt modelId="{DB10B708-9BA7-4C0A-9DAB-89423E0E42E2}" type="parTrans" cxnId="{E092C84F-37C1-4D8C-8675-8C3A18A786E3}">
      <dgm:prSet/>
      <dgm:spPr/>
      <dgm:t>
        <a:bodyPr/>
        <a:lstStyle/>
        <a:p>
          <a:endParaRPr lang="pl-PL"/>
        </a:p>
      </dgm:t>
    </dgm:pt>
    <dgm:pt modelId="{A6E5E522-8A54-4071-9B8E-AC030370D41F}" type="sibTrans" cxnId="{E092C84F-37C1-4D8C-8675-8C3A18A786E3}">
      <dgm:prSet/>
      <dgm:spPr/>
      <dgm:t>
        <a:bodyPr/>
        <a:lstStyle/>
        <a:p>
          <a:endParaRPr lang="pl-PL"/>
        </a:p>
      </dgm:t>
    </dgm:pt>
    <dgm:pt modelId="{95DC6988-5EF2-4DAC-9C9C-121ED2DB3563}">
      <dgm:prSet/>
      <dgm:spPr>
        <a:solidFill>
          <a:schemeClr val="bg1"/>
        </a:solidFill>
      </dgm:spPr>
      <dgm:t>
        <a:bodyPr/>
        <a:lstStyle/>
        <a:p>
          <a:r>
            <a:rPr lang="pl-PL" dirty="0">
              <a:solidFill>
                <a:schemeClr val="tx1"/>
              </a:solidFill>
            </a:rPr>
            <a:t>dr hab. Witold Klaus, prof. INP PAN</a:t>
          </a:r>
        </a:p>
      </dgm:t>
    </dgm:pt>
    <dgm:pt modelId="{56A41161-1D22-40A1-A59A-EA85DE5BC8B5}" type="parTrans" cxnId="{1E64C6C5-DA81-40E6-ADDD-82A0994EFE6C}">
      <dgm:prSet/>
      <dgm:spPr/>
      <dgm:t>
        <a:bodyPr/>
        <a:lstStyle/>
        <a:p>
          <a:endParaRPr lang="pl-PL"/>
        </a:p>
      </dgm:t>
    </dgm:pt>
    <dgm:pt modelId="{2969AF42-F794-45A0-95A8-CBBBE8E16A18}" type="sibTrans" cxnId="{1E64C6C5-DA81-40E6-ADDD-82A0994EFE6C}">
      <dgm:prSet/>
      <dgm:spPr/>
      <dgm:t>
        <a:bodyPr/>
        <a:lstStyle/>
        <a:p>
          <a:endParaRPr lang="pl-PL"/>
        </a:p>
      </dgm:t>
    </dgm:pt>
    <dgm:pt modelId="{34328572-8D3D-4C60-B8D8-6C9CA1FE00D2}">
      <dgm:prSet/>
      <dgm:spPr>
        <a:solidFill>
          <a:schemeClr val="bg1"/>
        </a:solidFill>
      </dgm:spPr>
      <dgm:t>
        <a:bodyPr/>
        <a:lstStyle/>
        <a:p>
          <a:r>
            <a:rPr lang="pl-PL" dirty="0">
              <a:solidFill>
                <a:schemeClr val="tx1"/>
              </a:solidFill>
            </a:rPr>
            <a:t>dr Justyna Włodarczyk-Madejska</a:t>
          </a:r>
        </a:p>
      </dgm:t>
    </dgm:pt>
    <dgm:pt modelId="{1C92632C-9025-45C5-9156-B45058BE4C55}" type="parTrans" cxnId="{9FFFA16E-F3BE-47A4-9C3E-152B29BEAFDA}">
      <dgm:prSet/>
      <dgm:spPr/>
      <dgm:t>
        <a:bodyPr/>
        <a:lstStyle/>
        <a:p>
          <a:endParaRPr lang="pl-PL"/>
        </a:p>
      </dgm:t>
    </dgm:pt>
    <dgm:pt modelId="{403B8437-9101-4631-A1C5-A628C2233C33}" type="sibTrans" cxnId="{9FFFA16E-F3BE-47A4-9C3E-152B29BEAFDA}">
      <dgm:prSet/>
      <dgm:spPr/>
      <dgm:t>
        <a:bodyPr/>
        <a:lstStyle/>
        <a:p>
          <a:endParaRPr lang="pl-PL"/>
        </a:p>
      </dgm:t>
    </dgm:pt>
    <dgm:pt modelId="{0BBA2ECA-C84E-419C-BB9B-AE3F9E6BDD0C}">
      <dgm:prSet/>
      <dgm:spPr>
        <a:solidFill>
          <a:schemeClr val="bg1"/>
        </a:solidFill>
      </dgm:spPr>
      <dgm:t>
        <a:bodyPr/>
        <a:lstStyle/>
        <a:p>
          <a:r>
            <a:rPr lang="pl-PL" dirty="0">
              <a:solidFill>
                <a:schemeClr val="tx1"/>
              </a:solidFill>
            </a:rPr>
            <a:t>mgr Maria Kopeć</a:t>
          </a:r>
        </a:p>
      </dgm:t>
    </dgm:pt>
    <dgm:pt modelId="{442EE3A0-9426-4446-90C4-B1AB1C7EF6DF}" type="parTrans" cxnId="{D694134D-0FF9-4AD9-AA78-8114B1358081}">
      <dgm:prSet/>
      <dgm:spPr/>
      <dgm:t>
        <a:bodyPr/>
        <a:lstStyle/>
        <a:p>
          <a:endParaRPr lang="pl-PL"/>
        </a:p>
      </dgm:t>
    </dgm:pt>
    <dgm:pt modelId="{49452C80-5B9C-4A15-B531-20049D2DDE1C}" type="sibTrans" cxnId="{D694134D-0FF9-4AD9-AA78-8114B1358081}">
      <dgm:prSet/>
      <dgm:spPr/>
      <dgm:t>
        <a:bodyPr/>
        <a:lstStyle/>
        <a:p>
          <a:endParaRPr lang="pl-PL"/>
        </a:p>
      </dgm:t>
    </dgm:pt>
    <dgm:pt modelId="{1CD720B5-2FB0-4C38-BF1F-EB705A1013CF}">
      <dgm:prSet/>
      <dgm:spPr>
        <a:solidFill>
          <a:schemeClr val="bg1"/>
        </a:solidFill>
      </dgm:spPr>
      <dgm:t>
        <a:bodyPr/>
        <a:lstStyle/>
        <a:p>
          <a:r>
            <a:rPr lang="pl-PL" dirty="0">
              <a:solidFill>
                <a:schemeClr val="tx1"/>
              </a:solidFill>
            </a:rPr>
            <a:t>mgr Paulina Sidor-Borek</a:t>
          </a:r>
        </a:p>
      </dgm:t>
    </dgm:pt>
    <dgm:pt modelId="{07EFB0F3-1783-4DB2-86D6-7F8AC4A0D82B}" type="parTrans" cxnId="{2664FBB4-411A-4A05-9344-942633B05C11}">
      <dgm:prSet/>
      <dgm:spPr/>
      <dgm:t>
        <a:bodyPr/>
        <a:lstStyle/>
        <a:p>
          <a:endParaRPr lang="pl-PL"/>
        </a:p>
      </dgm:t>
    </dgm:pt>
    <dgm:pt modelId="{966FEBCF-B05A-4E6B-B7F3-456D5FD0B38D}" type="sibTrans" cxnId="{2664FBB4-411A-4A05-9344-942633B05C11}">
      <dgm:prSet/>
      <dgm:spPr/>
      <dgm:t>
        <a:bodyPr/>
        <a:lstStyle/>
        <a:p>
          <a:endParaRPr lang="pl-PL"/>
        </a:p>
      </dgm:t>
    </dgm:pt>
    <dgm:pt modelId="{8D2AA03D-941B-4A74-966F-3802CF082252}">
      <dgm:prSet/>
      <dgm:spPr>
        <a:solidFill>
          <a:schemeClr val="bg1"/>
        </a:solidFill>
      </dgm:spPr>
      <dgm:t>
        <a:bodyPr/>
        <a:lstStyle/>
        <a:p>
          <a:r>
            <a:rPr lang="pl-PL" dirty="0">
              <a:solidFill>
                <a:schemeClr val="tx1"/>
              </a:solidFill>
            </a:rPr>
            <a:t>mgr Krzysztof Worek </a:t>
          </a:r>
        </a:p>
      </dgm:t>
    </dgm:pt>
    <dgm:pt modelId="{E615E468-41D3-406B-91FD-F88759B603FF}" type="parTrans" cxnId="{90C10882-8D5F-4276-AFC9-4EEB12B4493D}">
      <dgm:prSet/>
      <dgm:spPr/>
      <dgm:t>
        <a:bodyPr/>
        <a:lstStyle/>
        <a:p>
          <a:endParaRPr lang="pl-PL"/>
        </a:p>
      </dgm:t>
    </dgm:pt>
    <dgm:pt modelId="{8C10C452-D820-4EB8-AB43-FA9B3C4EFC83}" type="sibTrans" cxnId="{90C10882-8D5F-4276-AFC9-4EEB12B4493D}">
      <dgm:prSet/>
      <dgm:spPr/>
      <dgm:t>
        <a:bodyPr/>
        <a:lstStyle/>
        <a:p>
          <a:endParaRPr lang="pl-PL"/>
        </a:p>
      </dgm:t>
    </dgm:pt>
    <dgm:pt modelId="{75C64A66-2AF5-4842-8BFF-4F5B5EB568EF}">
      <dgm:prSet/>
      <dgm:spPr>
        <a:solidFill>
          <a:srgbClr val="475158"/>
        </a:solidFill>
      </dgm:spPr>
      <dgm:t>
        <a:bodyPr/>
        <a:lstStyle/>
        <a:p>
          <a:pPr algn="l"/>
          <a:r>
            <a:rPr lang="pl-PL" b="1" dirty="0"/>
            <a:t>UNIWERSYTET WARSZAWSKI</a:t>
          </a:r>
        </a:p>
      </dgm:t>
    </dgm:pt>
    <dgm:pt modelId="{E8FA83C2-E8C1-4540-94D0-94498E27C78D}" type="parTrans" cxnId="{0A69E798-1757-4CFF-857D-A15DACD15370}">
      <dgm:prSet/>
      <dgm:spPr/>
      <dgm:t>
        <a:bodyPr/>
        <a:lstStyle/>
        <a:p>
          <a:endParaRPr lang="pl-PL"/>
        </a:p>
      </dgm:t>
    </dgm:pt>
    <dgm:pt modelId="{B48FFEC9-7F0F-4FB3-9065-D5E1FB650C4B}" type="sibTrans" cxnId="{0A69E798-1757-4CFF-857D-A15DACD15370}">
      <dgm:prSet/>
      <dgm:spPr/>
      <dgm:t>
        <a:bodyPr/>
        <a:lstStyle/>
        <a:p>
          <a:endParaRPr lang="pl-PL"/>
        </a:p>
      </dgm:t>
    </dgm:pt>
    <dgm:pt modelId="{6B103EC1-DB98-430F-8828-0FF5691EC525}">
      <dgm:prSet/>
      <dgm:spPr>
        <a:solidFill>
          <a:schemeClr val="bg1"/>
        </a:solidFill>
      </dgm:spPr>
      <dgm:t>
        <a:bodyPr/>
        <a:lstStyle/>
        <a:p>
          <a:r>
            <a:rPr lang="pl-PL">
              <a:solidFill>
                <a:schemeClr val="tx1"/>
              </a:solidFill>
            </a:rPr>
            <a:t>mgr Dominik Wzorek</a:t>
          </a:r>
          <a:endParaRPr lang="pl-PL" dirty="0">
            <a:solidFill>
              <a:schemeClr val="tx1"/>
            </a:solidFill>
          </a:endParaRPr>
        </a:p>
      </dgm:t>
    </dgm:pt>
    <dgm:pt modelId="{19E8A001-ED89-49F0-8CCE-6C13A30E6D9D}" type="parTrans" cxnId="{08555E56-220F-47A4-A700-0108612D7007}">
      <dgm:prSet/>
      <dgm:spPr/>
      <dgm:t>
        <a:bodyPr/>
        <a:lstStyle/>
        <a:p>
          <a:endParaRPr lang="pl-PL"/>
        </a:p>
      </dgm:t>
    </dgm:pt>
    <dgm:pt modelId="{AB5E439D-0CD7-4595-AEBF-D65CC81AEC98}" type="sibTrans" cxnId="{08555E56-220F-47A4-A700-0108612D7007}">
      <dgm:prSet/>
      <dgm:spPr/>
      <dgm:t>
        <a:bodyPr/>
        <a:lstStyle/>
        <a:p>
          <a:endParaRPr lang="pl-PL"/>
        </a:p>
      </dgm:t>
    </dgm:pt>
    <dgm:pt modelId="{C92BE2DE-DD7C-4333-848A-D99CE608EA7F}" type="pres">
      <dgm:prSet presAssocID="{2EADCF56-8FA0-4673-A977-1776E24081EB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0D1CD1E-EEAC-4337-8545-3B0136067FC4}" type="pres">
      <dgm:prSet presAssocID="{31C06C6C-650E-4022-844A-12303E189F75}" presName="vertOne" presStyleCnt="0"/>
      <dgm:spPr/>
    </dgm:pt>
    <dgm:pt modelId="{93243100-034E-4AC1-A5CF-0CF864115605}" type="pres">
      <dgm:prSet presAssocID="{31C06C6C-650E-4022-844A-12303E189F75}" presName="txOne" presStyleLbl="node0" presStyleIdx="0" presStyleCnt="1">
        <dgm:presLayoutVars>
          <dgm:chPref val="3"/>
        </dgm:presLayoutVars>
      </dgm:prSet>
      <dgm:spPr/>
    </dgm:pt>
    <dgm:pt modelId="{5CAB2537-AA7C-475F-8AF2-F252C527C01A}" type="pres">
      <dgm:prSet presAssocID="{31C06C6C-650E-4022-844A-12303E189F75}" presName="parTransOne" presStyleCnt="0"/>
      <dgm:spPr/>
    </dgm:pt>
    <dgm:pt modelId="{353010F7-E98D-4D27-9CDB-1CC4FA7E6242}" type="pres">
      <dgm:prSet presAssocID="{31C06C6C-650E-4022-844A-12303E189F75}" presName="horzOne" presStyleCnt="0"/>
      <dgm:spPr/>
    </dgm:pt>
    <dgm:pt modelId="{AA355B9B-0AEE-45DA-B061-416387B4061C}" type="pres">
      <dgm:prSet presAssocID="{20D3061E-F4AF-4D3D-928B-D7DEF6C4CB82}" presName="vertTwo" presStyleCnt="0"/>
      <dgm:spPr/>
    </dgm:pt>
    <dgm:pt modelId="{20934839-B685-4951-8904-56377CC392AE}" type="pres">
      <dgm:prSet presAssocID="{20D3061E-F4AF-4D3D-928B-D7DEF6C4CB82}" presName="txTwo" presStyleLbl="node2" presStyleIdx="0" presStyleCnt="2" custLinFactNeighborX="-54200" custLinFactNeighborY="13073">
        <dgm:presLayoutVars>
          <dgm:chPref val="3"/>
        </dgm:presLayoutVars>
      </dgm:prSet>
      <dgm:spPr/>
    </dgm:pt>
    <dgm:pt modelId="{902405A1-8FE9-4FC3-862D-84D86A05B002}" type="pres">
      <dgm:prSet presAssocID="{20D3061E-F4AF-4D3D-928B-D7DEF6C4CB82}" presName="parTransTwo" presStyleCnt="0"/>
      <dgm:spPr/>
    </dgm:pt>
    <dgm:pt modelId="{BE18E80C-8B72-4FCA-8D49-F788D94CC7E9}" type="pres">
      <dgm:prSet presAssocID="{20D3061E-F4AF-4D3D-928B-D7DEF6C4CB82}" presName="horzTwo" presStyleCnt="0"/>
      <dgm:spPr/>
    </dgm:pt>
    <dgm:pt modelId="{0F13E15C-174F-4E47-A04D-9097880E9CAE}" type="pres">
      <dgm:prSet presAssocID="{95DC6988-5EF2-4DAC-9C9C-121ED2DB3563}" presName="vertThree" presStyleCnt="0"/>
      <dgm:spPr/>
    </dgm:pt>
    <dgm:pt modelId="{EAF315A0-6982-4822-A609-F47BBA32BC92}" type="pres">
      <dgm:prSet presAssocID="{95DC6988-5EF2-4DAC-9C9C-121ED2DB3563}" presName="txThree" presStyleLbl="node3" presStyleIdx="0" presStyleCnt="6">
        <dgm:presLayoutVars>
          <dgm:chPref val="3"/>
        </dgm:presLayoutVars>
      </dgm:prSet>
      <dgm:spPr/>
    </dgm:pt>
    <dgm:pt modelId="{EDE4AF00-748D-4F20-B16E-70258B75DED3}" type="pres">
      <dgm:prSet presAssocID="{95DC6988-5EF2-4DAC-9C9C-121ED2DB3563}" presName="horzThree" presStyleCnt="0"/>
      <dgm:spPr/>
    </dgm:pt>
    <dgm:pt modelId="{77A4DB4D-4E21-41C9-9212-B3B6367086D3}" type="pres">
      <dgm:prSet presAssocID="{2969AF42-F794-45A0-95A8-CBBBE8E16A18}" presName="sibSpaceThree" presStyleCnt="0"/>
      <dgm:spPr/>
    </dgm:pt>
    <dgm:pt modelId="{7B2BB2BD-FC4A-4F4E-A9B6-6A6426E4CEBA}" type="pres">
      <dgm:prSet presAssocID="{34328572-8D3D-4C60-B8D8-6C9CA1FE00D2}" presName="vertThree" presStyleCnt="0"/>
      <dgm:spPr/>
    </dgm:pt>
    <dgm:pt modelId="{AF020FDB-D85B-42F7-977F-DEE9E2870792}" type="pres">
      <dgm:prSet presAssocID="{34328572-8D3D-4C60-B8D8-6C9CA1FE00D2}" presName="txThree" presStyleLbl="node3" presStyleIdx="1" presStyleCnt="6">
        <dgm:presLayoutVars>
          <dgm:chPref val="3"/>
        </dgm:presLayoutVars>
      </dgm:prSet>
      <dgm:spPr/>
    </dgm:pt>
    <dgm:pt modelId="{A0E0A6D2-46AE-43B7-866F-76FFF97648A4}" type="pres">
      <dgm:prSet presAssocID="{34328572-8D3D-4C60-B8D8-6C9CA1FE00D2}" presName="horzThree" presStyleCnt="0"/>
      <dgm:spPr/>
    </dgm:pt>
    <dgm:pt modelId="{EB15F6F9-11D4-4C9F-A27A-3747ADC131A1}" type="pres">
      <dgm:prSet presAssocID="{403B8437-9101-4631-A1C5-A628C2233C33}" presName="sibSpaceThree" presStyleCnt="0"/>
      <dgm:spPr/>
    </dgm:pt>
    <dgm:pt modelId="{F6A8228A-6A77-4AEB-B611-476524AF0827}" type="pres">
      <dgm:prSet presAssocID="{6B103EC1-DB98-430F-8828-0FF5691EC525}" presName="vertThree" presStyleCnt="0"/>
      <dgm:spPr/>
    </dgm:pt>
    <dgm:pt modelId="{533F52A1-A68B-4FD4-B30E-73A04D22587B}" type="pres">
      <dgm:prSet presAssocID="{6B103EC1-DB98-430F-8828-0FF5691EC525}" presName="txThree" presStyleLbl="node3" presStyleIdx="2" presStyleCnt="6">
        <dgm:presLayoutVars>
          <dgm:chPref val="3"/>
        </dgm:presLayoutVars>
      </dgm:prSet>
      <dgm:spPr/>
    </dgm:pt>
    <dgm:pt modelId="{31956713-3B29-49FC-A53D-D56971D4A047}" type="pres">
      <dgm:prSet presAssocID="{6B103EC1-DB98-430F-8828-0FF5691EC525}" presName="horzThree" presStyleCnt="0"/>
      <dgm:spPr/>
    </dgm:pt>
    <dgm:pt modelId="{9899FD29-7627-4207-A856-CAAA81D04CC7}" type="pres">
      <dgm:prSet presAssocID="{A6E5E522-8A54-4071-9B8E-AC030370D41F}" presName="sibSpaceTwo" presStyleCnt="0"/>
      <dgm:spPr/>
    </dgm:pt>
    <dgm:pt modelId="{15951C4D-FBEB-48C8-BA24-9803A19E816D}" type="pres">
      <dgm:prSet presAssocID="{75C64A66-2AF5-4842-8BFF-4F5B5EB568EF}" presName="vertTwo" presStyleCnt="0"/>
      <dgm:spPr/>
    </dgm:pt>
    <dgm:pt modelId="{E34DDEA6-F926-4CD9-B383-AB4B78761B35}" type="pres">
      <dgm:prSet presAssocID="{75C64A66-2AF5-4842-8BFF-4F5B5EB568EF}" presName="txTwo" presStyleLbl="node2" presStyleIdx="1" presStyleCnt="2">
        <dgm:presLayoutVars>
          <dgm:chPref val="3"/>
        </dgm:presLayoutVars>
      </dgm:prSet>
      <dgm:spPr/>
    </dgm:pt>
    <dgm:pt modelId="{2D59E7EA-1ABA-4226-A75D-CF9859E71155}" type="pres">
      <dgm:prSet presAssocID="{75C64A66-2AF5-4842-8BFF-4F5B5EB568EF}" presName="parTransTwo" presStyleCnt="0"/>
      <dgm:spPr/>
    </dgm:pt>
    <dgm:pt modelId="{179126B2-3D0D-4637-800F-79755F624F19}" type="pres">
      <dgm:prSet presAssocID="{75C64A66-2AF5-4842-8BFF-4F5B5EB568EF}" presName="horzTwo" presStyleCnt="0"/>
      <dgm:spPr/>
    </dgm:pt>
    <dgm:pt modelId="{EA19699D-7E51-4EE7-B2B8-6744A9AB04AD}" type="pres">
      <dgm:prSet presAssocID="{0BBA2ECA-C84E-419C-BB9B-AE3F9E6BDD0C}" presName="vertThree" presStyleCnt="0"/>
      <dgm:spPr/>
    </dgm:pt>
    <dgm:pt modelId="{ABD07A4A-EB97-478E-AD30-A49764720194}" type="pres">
      <dgm:prSet presAssocID="{0BBA2ECA-C84E-419C-BB9B-AE3F9E6BDD0C}" presName="txThree" presStyleLbl="node3" presStyleIdx="3" presStyleCnt="6">
        <dgm:presLayoutVars>
          <dgm:chPref val="3"/>
        </dgm:presLayoutVars>
      </dgm:prSet>
      <dgm:spPr/>
    </dgm:pt>
    <dgm:pt modelId="{B1ACAAA8-74E4-4E74-A6FF-47BF65638407}" type="pres">
      <dgm:prSet presAssocID="{0BBA2ECA-C84E-419C-BB9B-AE3F9E6BDD0C}" presName="horzThree" presStyleCnt="0"/>
      <dgm:spPr/>
    </dgm:pt>
    <dgm:pt modelId="{E75A3F22-0B89-43C3-98CC-B252D3CCD441}" type="pres">
      <dgm:prSet presAssocID="{49452C80-5B9C-4A15-B531-20049D2DDE1C}" presName="sibSpaceThree" presStyleCnt="0"/>
      <dgm:spPr/>
    </dgm:pt>
    <dgm:pt modelId="{A9CED9C2-A1E9-487F-917D-6C66A4D4C592}" type="pres">
      <dgm:prSet presAssocID="{1CD720B5-2FB0-4C38-BF1F-EB705A1013CF}" presName="vertThree" presStyleCnt="0"/>
      <dgm:spPr/>
    </dgm:pt>
    <dgm:pt modelId="{63DE5A5A-BCFF-43A0-BBDB-BC808462509D}" type="pres">
      <dgm:prSet presAssocID="{1CD720B5-2FB0-4C38-BF1F-EB705A1013CF}" presName="txThree" presStyleLbl="node3" presStyleIdx="4" presStyleCnt="6">
        <dgm:presLayoutVars>
          <dgm:chPref val="3"/>
        </dgm:presLayoutVars>
      </dgm:prSet>
      <dgm:spPr/>
    </dgm:pt>
    <dgm:pt modelId="{513F4901-DA84-4E4D-98F1-12A8E82E1A16}" type="pres">
      <dgm:prSet presAssocID="{1CD720B5-2FB0-4C38-BF1F-EB705A1013CF}" presName="horzThree" presStyleCnt="0"/>
      <dgm:spPr/>
    </dgm:pt>
    <dgm:pt modelId="{FF2912D8-ECDC-4CAF-AB30-090C7D3729A7}" type="pres">
      <dgm:prSet presAssocID="{966FEBCF-B05A-4E6B-B7F3-456D5FD0B38D}" presName="sibSpaceThree" presStyleCnt="0"/>
      <dgm:spPr/>
    </dgm:pt>
    <dgm:pt modelId="{3D399575-6951-4BEC-A628-9BC8D2C1E91A}" type="pres">
      <dgm:prSet presAssocID="{8D2AA03D-941B-4A74-966F-3802CF082252}" presName="vertThree" presStyleCnt="0"/>
      <dgm:spPr/>
    </dgm:pt>
    <dgm:pt modelId="{304B5E3E-B922-4CFF-B01F-9F63E9B4D227}" type="pres">
      <dgm:prSet presAssocID="{8D2AA03D-941B-4A74-966F-3802CF082252}" presName="txThree" presStyleLbl="node3" presStyleIdx="5" presStyleCnt="6">
        <dgm:presLayoutVars>
          <dgm:chPref val="3"/>
        </dgm:presLayoutVars>
      </dgm:prSet>
      <dgm:spPr/>
    </dgm:pt>
    <dgm:pt modelId="{0D8679D4-980B-4CC6-82DA-D896BAD2ABD9}" type="pres">
      <dgm:prSet presAssocID="{8D2AA03D-941B-4A74-966F-3802CF082252}" presName="horzThree" presStyleCnt="0"/>
      <dgm:spPr/>
    </dgm:pt>
  </dgm:ptLst>
  <dgm:cxnLst>
    <dgm:cxn modelId="{A61D6108-F296-4C0F-A85B-D5DB47F43A9F}" type="presOf" srcId="{75C64A66-2AF5-4842-8BFF-4F5B5EB568EF}" destId="{E34DDEA6-F926-4CD9-B383-AB4B78761B35}" srcOrd="0" destOrd="0" presId="urn:microsoft.com/office/officeart/2005/8/layout/hierarchy4"/>
    <dgm:cxn modelId="{09A9CE1E-64A6-45D0-B61E-EA76A4E62631}" type="presOf" srcId="{6B103EC1-DB98-430F-8828-0FF5691EC525}" destId="{533F52A1-A68B-4FD4-B30E-73A04D22587B}" srcOrd="0" destOrd="0" presId="urn:microsoft.com/office/officeart/2005/8/layout/hierarchy4"/>
    <dgm:cxn modelId="{F135752B-BFBA-4A78-BA5C-C7102260514B}" srcId="{2EADCF56-8FA0-4673-A977-1776E24081EB}" destId="{31C06C6C-650E-4022-844A-12303E189F75}" srcOrd="0" destOrd="0" parTransId="{85D6ADC9-3C1B-4BAE-ABAA-0546F8BB3ABF}" sibTransId="{ADC94F8F-7790-4688-9FDA-2EA999EFD1AA}"/>
    <dgm:cxn modelId="{D694134D-0FF9-4AD9-AA78-8114B1358081}" srcId="{75C64A66-2AF5-4842-8BFF-4F5B5EB568EF}" destId="{0BBA2ECA-C84E-419C-BB9B-AE3F9E6BDD0C}" srcOrd="0" destOrd="0" parTransId="{442EE3A0-9426-4446-90C4-B1AB1C7EF6DF}" sibTransId="{49452C80-5B9C-4A15-B531-20049D2DDE1C}"/>
    <dgm:cxn modelId="{E092C84F-37C1-4D8C-8675-8C3A18A786E3}" srcId="{31C06C6C-650E-4022-844A-12303E189F75}" destId="{20D3061E-F4AF-4D3D-928B-D7DEF6C4CB82}" srcOrd="0" destOrd="0" parTransId="{DB10B708-9BA7-4C0A-9DAB-89423E0E42E2}" sibTransId="{A6E5E522-8A54-4071-9B8E-AC030370D41F}"/>
    <dgm:cxn modelId="{AB458F53-4802-4E2F-9E98-ADEF4C26E287}" type="presOf" srcId="{95DC6988-5EF2-4DAC-9C9C-121ED2DB3563}" destId="{EAF315A0-6982-4822-A609-F47BBA32BC92}" srcOrd="0" destOrd="0" presId="urn:microsoft.com/office/officeart/2005/8/layout/hierarchy4"/>
    <dgm:cxn modelId="{08555E56-220F-47A4-A700-0108612D7007}" srcId="{20D3061E-F4AF-4D3D-928B-D7DEF6C4CB82}" destId="{6B103EC1-DB98-430F-8828-0FF5691EC525}" srcOrd="2" destOrd="0" parTransId="{19E8A001-ED89-49F0-8CCE-6C13A30E6D9D}" sibTransId="{AB5E439D-0CD7-4595-AEBF-D65CC81AEC98}"/>
    <dgm:cxn modelId="{53771863-121F-4B8D-A219-BF94889252AC}" type="presOf" srcId="{8D2AA03D-941B-4A74-966F-3802CF082252}" destId="{304B5E3E-B922-4CFF-B01F-9F63E9B4D227}" srcOrd="0" destOrd="0" presId="urn:microsoft.com/office/officeart/2005/8/layout/hierarchy4"/>
    <dgm:cxn modelId="{9FFFA16E-F3BE-47A4-9C3E-152B29BEAFDA}" srcId="{20D3061E-F4AF-4D3D-928B-D7DEF6C4CB82}" destId="{34328572-8D3D-4C60-B8D8-6C9CA1FE00D2}" srcOrd="1" destOrd="0" parTransId="{1C92632C-9025-45C5-9156-B45058BE4C55}" sibTransId="{403B8437-9101-4631-A1C5-A628C2233C33}"/>
    <dgm:cxn modelId="{CEE5686F-F8E5-4DC3-9F58-53E92E11F93E}" type="presOf" srcId="{2EADCF56-8FA0-4673-A977-1776E24081EB}" destId="{C92BE2DE-DD7C-4333-848A-D99CE608EA7F}" srcOrd="0" destOrd="0" presId="urn:microsoft.com/office/officeart/2005/8/layout/hierarchy4"/>
    <dgm:cxn modelId="{90C10882-8D5F-4276-AFC9-4EEB12B4493D}" srcId="{75C64A66-2AF5-4842-8BFF-4F5B5EB568EF}" destId="{8D2AA03D-941B-4A74-966F-3802CF082252}" srcOrd="2" destOrd="0" parTransId="{E615E468-41D3-406B-91FD-F88759B603FF}" sibTransId="{8C10C452-D820-4EB8-AB43-FA9B3C4EFC83}"/>
    <dgm:cxn modelId="{FF69A992-D044-4887-A9DD-66E2C72DE090}" type="presOf" srcId="{34328572-8D3D-4C60-B8D8-6C9CA1FE00D2}" destId="{AF020FDB-D85B-42F7-977F-DEE9E2870792}" srcOrd="0" destOrd="0" presId="urn:microsoft.com/office/officeart/2005/8/layout/hierarchy4"/>
    <dgm:cxn modelId="{0A69E798-1757-4CFF-857D-A15DACD15370}" srcId="{31C06C6C-650E-4022-844A-12303E189F75}" destId="{75C64A66-2AF5-4842-8BFF-4F5B5EB568EF}" srcOrd="1" destOrd="0" parTransId="{E8FA83C2-E8C1-4540-94D0-94498E27C78D}" sibTransId="{B48FFEC9-7F0F-4FB3-9065-D5E1FB650C4B}"/>
    <dgm:cxn modelId="{2664FBB4-411A-4A05-9344-942633B05C11}" srcId="{75C64A66-2AF5-4842-8BFF-4F5B5EB568EF}" destId="{1CD720B5-2FB0-4C38-BF1F-EB705A1013CF}" srcOrd="1" destOrd="0" parTransId="{07EFB0F3-1783-4DB2-86D6-7F8AC4A0D82B}" sibTransId="{966FEBCF-B05A-4E6B-B7F3-456D5FD0B38D}"/>
    <dgm:cxn modelId="{13FA15C5-2F44-4B35-91ED-17A6501BEC6A}" type="presOf" srcId="{20D3061E-F4AF-4D3D-928B-D7DEF6C4CB82}" destId="{20934839-B685-4951-8904-56377CC392AE}" srcOrd="0" destOrd="0" presId="urn:microsoft.com/office/officeart/2005/8/layout/hierarchy4"/>
    <dgm:cxn modelId="{1E64C6C5-DA81-40E6-ADDD-82A0994EFE6C}" srcId="{20D3061E-F4AF-4D3D-928B-D7DEF6C4CB82}" destId="{95DC6988-5EF2-4DAC-9C9C-121ED2DB3563}" srcOrd="0" destOrd="0" parTransId="{56A41161-1D22-40A1-A59A-EA85DE5BC8B5}" sibTransId="{2969AF42-F794-45A0-95A8-CBBBE8E16A18}"/>
    <dgm:cxn modelId="{2E8D80DA-4489-4753-8E0A-DCC6FAFA86CB}" type="presOf" srcId="{1CD720B5-2FB0-4C38-BF1F-EB705A1013CF}" destId="{63DE5A5A-BCFF-43A0-BBDB-BC808462509D}" srcOrd="0" destOrd="0" presId="urn:microsoft.com/office/officeart/2005/8/layout/hierarchy4"/>
    <dgm:cxn modelId="{772BE6F2-7861-4EF9-A72B-092DCB6F3185}" type="presOf" srcId="{0BBA2ECA-C84E-419C-BB9B-AE3F9E6BDD0C}" destId="{ABD07A4A-EB97-478E-AD30-A49764720194}" srcOrd="0" destOrd="0" presId="urn:microsoft.com/office/officeart/2005/8/layout/hierarchy4"/>
    <dgm:cxn modelId="{6EE0B8F6-AEE9-4B64-BB0D-22252F724A61}" type="presOf" srcId="{31C06C6C-650E-4022-844A-12303E189F75}" destId="{93243100-034E-4AC1-A5CF-0CF864115605}" srcOrd="0" destOrd="0" presId="urn:microsoft.com/office/officeart/2005/8/layout/hierarchy4"/>
    <dgm:cxn modelId="{03519C49-2CBE-4A3D-8D7F-7EFA39AE27B2}" type="presParOf" srcId="{C92BE2DE-DD7C-4333-848A-D99CE608EA7F}" destId="{E0D1CD1E-EEAC-4337-8545-3B0136067FC4}" srcOrd="0" destOrd="0" presId="urn:microsoft.com/office/officeart/2005/8/layout/hierarchy4"/>
    <dgm:cxn modelId="{2E2C5FE6-6B0F-49E6-B62C-AEB0B6FEB395}" type="presParOf" srcId="{E0D1CD1E-EEAC-4337-8545-3B0136067FC4}" destId="{93243100-034E-4AC1-A5CF-0CF864115605}" srcOrd="0" destOrd="0" presId="urn:microsoft.com/office/officeart/2005/8/layout/hierarchy4"/>
    <dgm:cxn modelId="{774BD2EA-62A1-416A-8306-31AB31922F24}" type="presParOf" srcId="{E0D1CD1E-EEAC-4337-8545-3B0136067FC4}" destId="{5CAB2537-AA7C-475F-8AF2-F252C527C01A}" srcOrd="1" destOrd="0" presId="urn:microsoft.com/office/officeart/2005/8/layout/hierarchy4"/>
    <dgm:cxn modelId="{FDAF65BD-6D9A-41B8-93CE-826C6598289E}" type="presParOf" srcId="{E0D1CD1E-EEAC-4337-8545-3B0136067FC4}" destId="{353010F7-E98D-4D27-9CDB-1CC4FA7E6242}" srcOrd="2" destOrd="0" presId="urn:microsoft.com/office/officeart/2005/8/layout/hierarchy4"/>
    <dgm:cxn modelId="{3D3B3D65-CF8F-43C4-85CF-2D914C3CF104}" type="presParOf" srcId="{353010F7-E98D-4D27-9CDB-1CC4FA7E6242}" destId="{AA355B9B-0AEE-45DA-B061-416387B4061C}" srcOrd="0" destOrd="0" presId="urn:microsoft.com/office/officeart/2005/8/layout/hierarchy4"/>
    <dgm:cxn modelId="{D90E20EA-E5FC-47F2-A446-46124B1DF3BC}" type="presParOf" srcId="{AA355B9B-0AEE-45DA-B061-416387B4061C}" destId="{20934839-B685-4951-8904-56377CC392AE}" srcOrd="0" destOrd="0" presId="urn:microsoft.com/office/officeart/2005/8/layout/hierarchy4"/>
    <dgm:cxn modelId="{2936AC36-2235-494B-A01F-B79207A5F763}" type="presParOf" srcId="{AA355B9B-0AEE-45DA-B061-416387B4061C}" destId="{902405A1-8FE9-4FC3-862D-84D86A05B002}" srcOrd="1" destOrd="0" presId="urn:microsoft.com/office/officeart/2005/8/layout/hierarchy4"/>
    <dgm:cxn modelId="{4C44B4F5-68DD-4457-B707-8102F393D962}" type="presParOf" srcId="{AA355B9B-0AEE-45DA-B061-416387B4061C}" destId="{BE18E80C-8B72-4FCA-8D49-F788D94CC7E9}" srcOrd="2" destOrd="0" presId="urn:microsoft.com/office/officeart/2005/8/layout/hierarchy4"/>
    <dgm:cxn modelId="{6D55F37D-21BB-4C20-9934-F8FB9A107A57}" type="presParOf" srcId="{BE18E80C-8B72-4FCA-8D49-F788D94CC7E9}" destId="{0F13E15C-174F-4E47-A04D-9097880E9CAE}" srcOrd="0" destOrd="0" presId="urn:microsoft.com/office/officeart/2005/8/layout/hierarchy4"/>
    <dgm:cxn modelId="{5B4518E8-AFCC-4CD0-905F-036424F8829B}" type="presParOf" srcId="{0F13E15C-174F-4E47-A04D-9097880E9CAE}" destId="{EAF315A0-6982-4822-A609-F47BBA32BC92}" srcOrd="0" destOrd="0" presId="urn:microsoft.com/office/officeart/2005/8/layout/hierarchy4"/>
    <dgm:cxn modelId="{315ACD25-BAD6-4D62-838E-817EEAF4A1A5}" type="presParOf" srcId="{0F13E15C-174F-4E47-A04D-9097880E9CAE}" destId="{EDE4AF00-748D-4F20-B16E-70258B75DED3}" srcOrd="1" destOrd="0" presId="urn:microsoft.com/office/officeart/2005/8/layout/hierarchy4"/>
    <dgm:cxn modelId="{E55A18F8-1AC9-466A-9233-A0BF319F7B32}" type="presParOf" srcId="{BE18E80C-8B72-4FCA-8D49-F788D94CC7E9}" destId="{77A4DB4D-4E21-41C9-9212-B3B6367086D3}" srcOrd="1" destOrd="0" presId="urn:microsoft.com/office/officeart/2005/8/layout/hierarchy4"/>
    <dgm:cxn modelId="{B916F727-8BCD-4F0C-8914-0DB25D544F8B}" type="presParOf" srcId="{BE18E80C-8B72-4FCA-8D49-F788D94CC7E9}" destId="{7B2BB2BD-FC4A-4F4E-A9B6-6A6426E4CEBA}" srcOrd="2" destOrd="0" presId="urn:microsoft.com/office/officeart/2005/8/layout/hierarchy4"/>
    <dgm:cxn modelId="{4C731D39-3D70-49FC-8E95-1D2F85C02087}" type="presParOf" srcId="{7B2BB2BD-FC4A-4F4E-A9B6-6A6426E4CEBA}" destId="{AF020FDB-D85B-42F7-977F-DEE9E2870792}" srcOrd="0" destOrd="0" presId="urn:microsoft.com/office/officeart/2005/8/layout/hierarchy4"/>
    <dgm:cxn modelId="{3EFAD368-C505-43E8-9FF1-7998038E2040}" type="presParOf" srcId="{7B2BB2BD-FC4A-4F4E-A9B6-6A6426E4CEBA}" destId="{A0E0A6D2-46AE-43B7-866F-76FFF97648A4}" srcOrd="1" destOrd="0" presId="urn:microsoft.com/office/officeart/2005/8/layout/hierarchy4"/>
    <dgm:cxn modelId="{E304CDBE-14BF-42AA-AC8A-7BFF541CEB40}" type="presParOf" srcId="{BE18E80C-8B72-4FCA-8D49-F788D94CC7E9}" destId="{EB15F6F9-11D4-4C9F-A27A-3747ADC131A1}" srcOrd="3" destOrd="0" presId="urn:microsoft.com/office/officeart/2005/8/layout/hierarchy4"/>
    <dgm:cxn modelId="{9002C7A3-B339-4769-94BC-FCA615DF5D1B}" type="presParOf" srcId="{BE18E80C-8B72-4FCA-8D49-F788D94CC7E9}" destId="{F6A8228A-6A77-4AEB-B611-476524AF0827}" srcOrd="4" destOrd="0" presId="urn:microsoft.com/office/officeart/2005/8/layout/hierarchy4"/>
    <dgm:cxn modelId="{79B7482E-DFD8-4D86-98D4-5085F8708A18}" type="presParOf" srcId="{F6A8228A-6A77-4AEB-B611-476524AF0827}" destId="{533F52A1-A68B-4FD4-B30E-73A04D22587B}" srcOrd="0" destOrd="0" presId="urn:microsoft.com/office/officeart/2005/8/layout/hierarchy4"/>
    <dgm:cxn modelId="{5A6C10F0-4335-4E09-A7E7-914DF04A6E85}" type="presParOf" srcId="{F6A8228A-6A77-4AEB-B611-476524AF0827}" destId="{31956713-3B29-49FC-A53D-D56971D4A047}" srcOrd="1" destOrd="0" presId="urn:microsoft.com/office/officeart/2005/8/layout/hierarchy4"/>
    <dgm:cxn modelId="{53684D71-AA70-46FA-8E6A-F7F89F4939E5}" type="presParOf" srcId="{353010F7-E98D-4D27-9CDB-1CC4FA7E6242}" destId="{9899FD29-7627-4207-A856-CAAA81D04CC7}" srcOrd="1" destOrd="0" presId="urn:microsoft.com/office/officeart/2005/8/layout/hierarchy4"/>
    <dgm:cxn modelId="{D669D4AA-448F-4F4D-A044-1B8944F214EE}" type="presParOf" srcId="{353010F7-E98D-4D27-9CDB-1CC4FA7E6242}" destId="{15951C4D-FBEB-48C8-BA24-9803A19E816D}" srcOrd="2" destOrd="0" presId="urn:microsoft.com/office/officeart/2005/8/layout/hierarchy4"/>
    <dgm:cxn modelId="{70156F99-F324-4F7A-B9C2-FE53D8B61258}" type="presParOf" srcId="{15951C4D-FBEB-48C8-BA24-9803A19E816D}" destId="{E34DDEA6-F926-4CD9-B383-AB4B78761B35}" srcOrd="0" destOrd="0" presId="urn:microsoft.com/office/officeart/2005/8/layout/hierarchy4"/>
    <dgm:cxn modelId="{D009EFAA-40AD-4151-9BF5-EBD971246CB3}" type="presParOf" srcId="{15951C4D-FBEB-48C8-BA24-9803A19E816D}" destId="{2D59E7EA-1ABA-4226-A75D-CF9859E71155}" srcOrd="1" destOrd="0" presId="urn:microsoft.com/office/officeart/2005/8/layout/hierarchy4"/>
    <dgm:cxn modelId="{7F7B0FCE-1514-43CD-8235-BF0531AE3540}" type="presParOf" srcId="{15951C4D-FBEB-48C8-BA24-9803A19E816D}" destId="{179126B2-3D0D-4637-800F-79755F624F19}" srcOrd="2" destOrd="0" presId="urn:microsoft.com/office/officeart/2005/8/layout/hierarchy4"/>
    <dgm:cxn modelId="{F118D85E-6CD0-4045-939D-B54BFB87CC7D}" type="presParOf" srcId="{179126B2-3D0D-4637-800F-79755F624F19}" destId="{EA19699D-7E51-4EE7-B2B8-6744A9AB04AD}" srcOrd="0" destOrd="0" presId="urn:microsoft.com/office/officeart/2005/8/layout/hierarchy4"/>
    <dgm:cxn modelId="{5BCA2638-60C2-4F93-8107-9F8D42225F10}" type="presParOf" srcId="{EA19699D-7E51-4EE7-B2B8-6744A9AB04AD}" destId="{ABD07A4A-EB97-478E-AD30-A49764720194}" srcOrd="0" destOrd="0" presId="urn:microsoft.com/office/officeart/2005/8/layout/hierarchy4"/>
    <dgm:cxn modelId="{416F6429-5939-4B61-956A-C0375FBA396D}" type="presParOf" srcId="{EA19699D-7E51-4EE7-B2B8-6744A9AB04AD}" destId="{B1ACAAA8-74E4-4E74-A6FF-47BF65638407}" srcOrd="1" destOrd="0" presId="urn:microsoft.com/office/officeart/2005/8/layout/hierarchy4"/>
    <dgm:cxn modelId="{9BDA3AEB-B81A-4E58-A0C3-1C21290328F1}" type="presParOf" srcId="{179126B2-3D0D-4637-800F-79755F624F19}" destId="{E75A3F22-0B89-43C3-98CC-B252D3CCD441}" srcOrd="1" destOrd="0" presId="urn:microsoft.com/office/officeart/2005/8/layout/hierarchy4"/>
    <dgm:cxn modelId="{5439E40F-168E-4ACB-8149-858A6C37C0EA}" type="presParOf" srcId="{179126B2-3D0D-4637-800F-79755F624F19}" destId="{A9CED9C2-A1E9-487F-917D-6C66A4D4C592}" srcOrd="2" destOrd="0" presId="urn:microsoft.com/office/officeart/2005/8/layout/hierarchy4"/>
    <dgm:cxn modelId="{D1F4865C-B2FB-4712-A864-69FAC5CB2460}" type="presParOf" srcId="{A9CED9C2-A1E9-487F-917D-6C66A4D4C592}" destId="{63DE5A5A-BCFF-43A0-BBDB-BC808462509D}" srcOrd="0" destOrd="0" presId="urn:microsoft.com/office/officeart/2005/8/layout/hierarchy4"/>
    <dgm:cxn modelId="{21F11951-EA5E-40AE-8400-6067D542DA77}" type="presParOf" srcId="{A9CED9C2-A1E9-487F-917D-6C66A4D4C592}" destId="{513F4901-DA84-4E4D-98F1-12A8E82E1A16}" srcOrd="1" destOrd="0" presId="urn:microsoft.com/office/officeart/2005/8/layout/hierarchy4"/>
    <dgm:cxn modelId="{6ADAAC5D-5437-47A5-B4F3-C48834EE1CA6}" type="presParOf" srcId="{179126B2-3D0D-4637-800F-79755F624F19}" destId="{FF2912D8-ECDC-4CAF-AB30-090C7D3729A7}" srcOrd="3" destOrd="0" presId="urn:microsoft.com/office/officeart/2005/8/layout/hierarchy4"/>
    <dgm:cxn modelId="{12666BC2-3BD7-4DF5-8219-D7F4037E5E33}" type="presParOf" srcId="{179126B2-3D0D-4637-800F-79755F624F19}" destId="{3D399575-6951-4BEC-A628-9BC8D2C1E91A}" srcOrd="4" destOrd="0" presId="urn:microsoft.com/office/officeart/2005/8/layout/hierarchy4"/>
    <dgm:cxn modelId="{931CF226-2CB9-43CE-84DE-ACD604B65DA9}" type="presParOf" srcId="{3D399575-6951-4BEC-A628-9BC8D2C1E91A}" destId="{304B5E3E-B922-4CFF-B01F-9F63E9B4D227}" srcOrd="0" destOrd="0" presId="urn:microsoft.com/office/officeart/2005/8/layout/hierarchy4"/>
    <dgm:cxn modelId="{04166F57-E936-4C24-AAA0-453EDB2DEFBF}" type="presParOf" srcId="{3D399575-6951-4BEC-A628-9BC8D2C1E91A}" destId="{0D8679D4-980B-4CC6-82DA-D896BAD2ABD9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AC3F79A-DF10-44FC-9725-122A90806756}" type="doc">
      <dgm:prSet loTypeId="urn:microsoft.com/office/officeart/2005/8/layout/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C7B3F280-59C7-4996-BEDC-BDC1D724F547}">
      <dgm:prSet/>
      <dgm:spPr>
        <a:solidFill>
          <a:srgbClr val="00B050"/>
        </a:solidFill>
      </dgm:spPr>
      <dgm:t>
        <a:bodyPr/>
        <a:lstStyle/>
        <a:p>
          <a:r>
            <a:rPr lang="pl-PL" b="1" dirty="0"/>
            <a:t>ANALIZA LITERATURY PRZEDMIOTU </a:t>
          </a:r>
          <a:br>
            <a:rPr lang="pl-PL" b="1" dirty="0"/>
          </a:br>
          <a:r>
            <a:rPr lang="pl-PL" b="1" dirty="0"/>
            <a:t>(</a:t>
          </a:r>
          <a:r>
            <a:rPr lang="pl-PL" b="1" i="1" dirty="0" err="1"/>
            <a:t>desk</a:t>
          </a:r>
          <a:r>
            <a:rPr lang="pl-PL" b="1" i="1" dirty="0"/>
            <a:t> </a:t>
          </a:r>
          <a:r>
            <a:rPr lang="pl-PL" b="1" i="1" dirty="0" err="1"/>
            <a:t>research</a:t>
          </a:r>
          <a:r>
            <a:rPr lang="pl-PL" b="1" dirty="0"/>
            <a:t>)</a:t>
          </a:r>
        </a:p>
      </dgm:t>
    </dgm:pt>
    <dgm:pt modelId="{1C0FCACE-3B6F-4D0B-BB37-B3B0C5F7D5E5}" type="parTrans" cxnId="{8B1DF318-9E02-454C-B318-F62D542059CF}">
      <dgm:prSet/>
      <dgm:spPr/>
      <dgm:t>
        <a:bodyPr/>
        <a:lstStyle/>
        <a:p>
          <a:endParaRPr lang="pl-PL" b="1"/>
        </a:p>
      </dgm:t>
    </dgm:pt>
    <dgm:pt modelId="{0923825C-098F-45F3-A867-FAE7083AED4A}" type="sibTrans" cxnId="{8B1DF318-9E02-454C-B318-F62D542059CF}">
      <dgm:prSet/>
      <dgm:spPr>
        <a:solidFill>
          <a:srgbClr val="D0C7AE"/>
        </a:solidFill>
        <a:ln w="28575">
          <a:solidFill>
            <a:srgbClr val="475158"/>
          </a:solidFill>
        </a:ln>
      </dgm:spPr>
      <dgm:t>
        <a:bodyPr/>
        <a:lstStyle/>
        <a:p>
          <a:endParaRPr lang="pl-PL" b="1"/>
        </a:p>
      </dgm:t>
    </dgm:pt>
    <dgm:pt modelId="{68B6D6A0-A25D-4A0B-8020-6361A5A4C2CE}">
      <dgm:prSet/>
      <dgm:spPr>
        <a:solidFill>
          <a:srgbClr val="00B050"/>
        </a:solidFill>
      </dgm:spPr>
      <dgm:t>
        <a:bodyPr/>
        <a:lstStyle/>
        <a:p>
          <a:r>
            <a:rPr lang="pl-PL" b="1" dirty="0"/>
            <a:t>ANALIZA DANYCH STATYSTYCZNYCH</a:t>
          </a:r>
        </a:p>
      </dgm:t>
    </dgm:pt>
    <dgm:pt modelId="{D6C01BC2-5AAA-47F4-BFD9-E0D8AA4D8345}" type="parTrans" cxnId="{7A4ACC96-43B9-4692-BE0A-9617DBD441DF}">
      <dgm:prSet/>
      <dgm:spPr/>
      <dgm:t>
        <a:bodyPr/>
        <a:lstStyle/>
        <a:p>
          <a:endParaRPr lang="pl-PL" b="1"/>
        </a:p>
      </dgm:t>
    </dgm:pt>
    <dgm:pt modelId="{03FCCA7C-D189-44CA-BC8F-A39D0955DE5C}" type="sibTrans" cxnId="{7A4ACC96-43B9-4692-BE0A-9617DBD441DF}">
      <dgm:prSet/>
      <dgm:spPr>
        <a:solidFill>
          <a:srgbClr val="D0C7AE"/>
        </a:solidFill>
        <a:ln w="28575">
          <a:solidFill>
            <a:srgbClr val="475158"/>
          </a:solidFill>
        </a:ln>
      </dgm:spPr>
      <dgm:t>
        <a:bodyPr/>
        <a:lstStyle/>
        <a:p>
          <a:endParaRPr lang="pl-PL" b="1"/>
        </a:p>
      </dgm:t>
    </dgm:pt>
    <dgm:pt modelId="{0866DAD9-7BFB-46B5-8790-2AE4A712D9EA}">
      <dgm:prSet/>
      <dgm:spPr>
        <a:solidFill>
          <a:srgbClr val="00B050"/>
        </a:solidFill>
      </dgm:spPr>
      <dgm:t>
        <a:bodyPr/>
        <a:lstStyle/>
        <a:p>
          <a:r>
            <a:rPr lang="pl-PL" b="1"/>
            <a:t>BADANIE AKT SPRAW SĄDOWYCH</a:t>
          </a:r>
        </a:p>
      </dgm:t>
    </dgm:pt>
    <dgm:pt modelId="{884DB5E0-56E8-4BCE-859C-F84F3908F28D}" type="parTrans" cxnId="{307D0054-593F-4275-AEBF-38075290AC6E}">
      <dgm:prSet/>
      <dgm:spPr/>
      <dgm:t>
        <a:bodyPr/>
        <a:lstStyle/>
        <a:p>
          <a:endParaRPr lang="pl-PL" b="1"/>
        </a:p>
      </dgm:t>
    </dgm:pt>
    <dgm:pt modelId="{8F3F2C1F-1099-4AA7-B537-9E235E30576D}" type="sibTrans" cxnId="{307D0054-593F-4275-AEBF-38075290AC6E}">
      <dgm:prSet/>
      <dgm:spPr>
        <a:solidFill>
          <a:srgbClr val="D0C7AE"/>
        </a:solidFill>
        <a:ln w="28575">
          <a:solidFill>
            <a:srgbClr val="475158"/>
          </a:solidFill>
        </a:ln>
      </dgm:spPr>
      <dgm:t>
        <a:bodyPr/>
        <a:lstStyle/>
        <a:p>
          <a:endParaRPr lang="pl-PL" b="1"/>
        </a:p>
      </dgm:t>
    </dgm:pt>
    <dgm:pt modelId="{35769F54-8802-48EC-8B8D-187779D10074}">
      <dgm:prSet/>
      <dgm:spPr>
        <a:solidFill>
          <a:srgbClr val="00B050"/>
        </a:solidFill>
      </dgm:spPr>
      <dgm:t>
        <a:bodyPr/>
        <a:lstStyle/>
        <a:p>
          <a:r>
            <a:rPr lang="pl-PL" b="1" dirty="0"/>
            <a:t>ANALIZA DANYCH POCHODZĄCYCH </a:t>
          </a:r>
          <a:br>
            <a:rPr lang="pl-PL" b="1" dirty="0"/>
          </a:br>
          <a:r>
            <a:rPr lang="pl-PL" b="1" dirty="0"/>
            <a:t>Z AKT</a:t>
          </a:r>
        </a:p>
      </dgm:t>
    </dgm:pt>
    <dgm:pt modelId="{41B5848F-093F-4484-9126-E53A2B52844E}" type="parTrans" cxnId="{1599A74F-359E-4B75-BF43-664B49608D33}">
      <dgm:prSet/>
      <dgm:spPr/>
      <dgm:t>
        <a:bodyPr/>
        <a:lstStyle/>
        <a:p>
          <a:endParaRPr lang="pl-PL" b="1"/>
        </a:p>
      </dgm:t>
    </dgm:pt>
    <dgm:pt modelId="{6C01E5B8-8084-4D8C-ADAD-9993EF987951}" type="sibTrans" cxnId="{1599A74F-359E-4B75-BF43-664B49608D33}">
      <dgm:prSet/>
      <dgm:spPr>
        <a:solidFill>
          <a:srgbClr val="D0C7AE"/>
        </a:solidFill>
        <a:ln w="28575">
          <a:solidFill>
            <a:srgbClr val="475158"/>
          </a:solidFill>
        </a:ln>
      </dgm:spPr>
      <dgm:t>
        <a:bodyPr/>
        <a:lstStyle/>
        <a:p>
          <a:endParaRPr lang="pl-PL" b="1"/>
        </a:p>
      </dgm:t>
    </dgm:pt>
    <dgm:pt modelId="{5F861A1C-0BBA-4BC8-B1BB-1CDBF572E687}">
      <dgm:prSet/>
      <dgm:spPr>
        <a:solidFill>
          <a:srgbClr val="475158"/>
        </a:solidFill>
      </dgm:spPr>
      <dgm:t>
        <a:bodyPr/>
        <a:lstStyle/>
        <a:p>
          <a:r>
            <a:rPr lang="pl-PL" b="1" dirty="0"/>
            <a:t>BADANIE </a:t>
          </a:r>
          <a:br>
            <a:rPr lang="pl-PL" b="1" dirty="0"/>
          </a:br>
          <a:r>
            <a:rPr lang="pl-PL" b="1" dirty="0"/>
            <a:t>SELF-REPORT</a:t>
          </a:r>
        </a:p>
      </dgm:t>
    </dgm:pt>
    <dgm:pt modelId="{1F370433-7932-4A17-BEF7-F5586F8B5A81}" type="parTrans" cxnId="{3367E44B-98EF-4679-83F5-4F8B83636DAD}">
      <dgm:prSet/>
      <dgm:spPr/>
      <dgm:t>
        <a:bodyPr/>
        <a:lstStyle/>
        <a:p>
          <a:endParaRPr lang="pl-PL" b="1"/>
        </a:p>
      </dgm:t>
    </dgm:pt>
    <dgm:pt modelId="{BF490208-61A8-44F8-9833-10B732722D0D}" type="sibTrans" cxnId="{3367E44B-98EF-4679-83F5-4F8B83636DAD}">
      <dgm:prSet/>
      <dgm:spPr>
        <a:solidFill>
          <a:srgbClr val="D0C7AE"/>
        </a:solidFill>
        <a:ln w="28575">
          <a:solidFill>
            <a:srgbClr val="475158"/>
          </a:solidFill>
        </a:ln>
      </dgm:spPr>
      <dgm:t>
        <a:bodyPr/>
        <a:lstStyle/>
        <a:p>
          <a:endParaRPr lang="pl-PL" b="1"/>
        </a:p>
      </dgm:t>
    </dgm:pt>
    <dgm:pt modelId="{34D97CEC-B3C7-4934-A16B-F5238BB5F3FF}">
      <dgm:prSet/>
      <dgm:spPr>
        <a:solidFill>
          <a:srgbClr val="475158"/>
        </a:solidFill>
      </dgm:spPr>
      <dgm:t>
        <a:bodyPr/>
        <a:lstStyle/>
        <a:p>
          <a:r>
            <a:rPr lang="pl-PL" b="1" dirty="0"/>
            <a:t>ANALIZA DANYCH Z BADANIA </a:t>
          </a:r>
          <a:br>
            <a:rPr lang="pl-PL" b="1" dirty="0"/>
          </a:br>
          <a:r>
            <a:rPr lang="pl-PL" b="1" dirty="0"/>
            <a:t>SELF-REPORT</a:t>
          </a:r>
        </a:p>
      </dgm:t>
    </dgm:pt>
    <dgm:pt modelId="{1993751D-2CA1-4709-9B3E-996C0437FAA6}" type="parTrans" cxnId="{E1AC274C-8E40-41C9-8728-95988047D6D7}">
      <dgm:prSet/>
      <dgm:spPr/>
      <dgm:t>
        <a:bodyPr/>
        <a:lstStyle/>
        <a:p>
          <a:endParaRPr lang="pl-PL" b="1"/>
        </a:p>
      </dgm:t>
    </dgm:pt>
    <dgm:pt modelId="{2956C1AC-49D8-4830-AAEA-25C3F0E07047}" type="sibTrans" cxnId="{E1AC274C-8E40-41C9-8728-95988047D6D7}">
      <dgm:prSet/>
      <dgm:spPr/>
      <dgm:t>
        <a:bodyPr/>
        <a:lstStyle/>
        <a:p>
          <a:endParaRPr lang="pl-PL" b="1"/>
        </a:p>
      </dgm:t>
    </dgm:pt>
    <dgm:pt modelId="{3F5CF59E-3FF4-47E5-89B7-AAC49266193E}" type="pres">
      <dgm:prSet presAssocID="{9AC3F79A-DF10-44FC-9725-122A90806756}" presName="diagram" presStyleCnt="0">
        <dgm:presLayoutVars>
          <dgm:dir/>
          <dgm:resizeHandles val="exact"/>
        </dgm:presLayoutVars>
      </dgm:prSet>
      <dgm:spPr/>
    </dgm:pt>
    <dgm:pt modelId="{983A2D2C-2D70-4B47-8B62-3683ABB0DA03}" type="pres">
      <dgm:prSet presAssocID="{C7B3F280-59C7-4996-BEDC-BDC1D724F547}" presName="node" presStyleLbl="node1" presStyleIdx="0" presStyleCnt="6">
        <dgm:presLayoutVars>
          <dgm:bulletEnabled val="1"/>
        </dgm:presLayoutVars>
      </dgm:prSet>
      <dgm:spPr/>
    </dgm:pt>
    <dgm:pt modelId="{FB62727D-896E-4EC3-8978-25626C44E7C9}" type="pres">
      <dgm:prSet presAssocID="{0923825C-098F-45F3-A867-FAE7083AED4A}" presName="sibTrans" presStyleLbl="sibTrans2D1" presStyleIdx="0" presStyleCnt="5"/>
      <dgm:spPr/>
    </dgm:pt>
    <dgm:pt modelId="{61751D66-4C14-4542-8B6D-B53163C3A6EA}" type="pres">
      <dgm:prSet presAssocID="{0923825C-098F-45F3-A867-FAE7083AED4A}" presName="connectorText" presStyleLbl="sibTrans2D1" presStyleIdx="0" presStyleCnt="5"/>
      <dgm:spPr/>
    </dgm:pt>
    <dgm:pt modelId="{C248C7F1-1E81-4F10-B47C-4857AE08E0BA}" type="pres">
      <dgm:prSet presAssocID="{68B6D6A0-A25D-4A0B-8020-6361A5A4C2CE}" presName="node" presStyleLbl="node1" presStyleIdx="1" presStyleCnt="6">
        <dgm:presLayoutVars>
          <dgm:bulletEnabled val="1"/>
        </dgm:presLayoutVars>
      </dgm:prSet>
      <dgm:spPr/>
    </dgm:pt>
    <dgm:pt modelId="{EE2CFEBD-4759-4392-8A2E-C779E85EDE2E}" type="pres">
      <dgm:prSet presAssocID="{03FCCA7C-D189-44CA-BC8F-A39D0955DE5C}" presName="sibTrans" presStyleLbl="sibTrans2D1" presStyleIdx="1" presStyleCnt="5"/>
      <dgm:spPr/>
    </dgm:pt>
    <dgm:pt modelId="{AC25F17C-4B4F-4AD1-8AAE-4E86A3E71983}" type="pres">
      <dgm:prSet presAssocID="{03FCCA7C-D189-44CA-BC8F-A39D0955DE5C}" presName="connectorText" presStyleLbl="sibTrans2D1" presStyleIdx="1" presStyleCnt="5"/>
      <dgm:spPr/>
    </dgm:pt>
    <dgm:pt modelId="{5696BE2A-D3BC-455E-8B3B-48F23F751CBE}" type="pres">
      <dgm:prSet presAssocID="{0866DAD9-7BFB-46B5-8790-2AE4A712D9EA}" presName="node" presStyleLbl="node1" presStyleIdx="2" presStyleCnt="6">
        <dgm:presLayoutVars>
          <dgm:bulletEnabled val="1"/>
        </dgm:presLayoutVars>
      </dgm:prSet>
      <dgm:spPr/>
    </dgm:pt>
    <dgm:pt modelId="{1E01F803-9492-4FEE-9361-3FEBC9C9CDF2}" type="pres">
      <dgm:prSet presAssocID="{8F3F2C1F-1099-4AA7-B537-9E235E30576D}" presName="sibTrans" presStyleLbl="sibTrans2D1" presStyleIdx="2" presStyleCnt="5"/>
      <dgm:spPr/>
    </dgm:pt>
    <dgm:pt modelId="{15A06145-98F5-469D-8EAD-9DD96BA5F0C1}" type="pres">
      <dgm:prSet presAssocID="{8F3F2C1F-1099-4AA7-B537-9E235E30576D}" presName="connectorText" presStyleLbl="sibTrans2D1" presStyleIdx="2" presStyleCnt="5"/>
      <dgm:spPr/>
    </dgm:pt>
    <dgm:pt modelId="{02738F09-4B72-4398-B112-53CB4A4CA5BE}" type="pres">
      <dgm:prSet presAssocID="{35769F54-8802-48EC-8B8D-187779D10074}" presName="node" presStyleLbl="node1" presStyleIdx="3" presStyleCnt="6">
        <dgm:presLayoutVars>
          <dgm:bulletEnabled val="1"/>
        </dgm:presLayoutVars>
      </dgm:prSet>
      <dgm:spPr/>
    </dgm:pt>
    <dgm:pt modelId="{EA0C0A53-2244-47A4-BCE5-40508593A6B3}" type="pres">
      <dgm:prSet presAssocID="{6C01E5B8-8084-4D8C-ADAD-9993EF987951}" presName="sibTrans" presStyleLbl="sibTrans2D1" presStyleIdx="3" presStyleCnt="5"/>
      <dgm:spPr/>
    </dgm:pt>
    <dgm:pt modelId="{E7DF9821-71D1-4930-B9C4-3BDFE4B4B3EE}" type="pres">
      <dgm:prSet presAssocID="{6C01E5B8-8084-4D8C-ADAD-9993EF987951}" presName="connectorText" presStyleLbl="sibTrans2D1" presStyleIdx="3" presStyleCnt="5"/>
      <dgm:spPr/>
    </dgm:pt>
    <dgm:pt modelId="{6C922085-C008-4D5B-A5A8-3EC31B0BF69D}" type="pres">
      <dgm:prSet presAssocID="{5F861A1C-0BBA-4BC8-B1BB-1CDBF572E687}" presName="node" presStyleLbl="node1" presStyleIdx="4" presStyleCnt="6">
        <dgm:presLayoutVars>
          <dgm:bulletEnabled val="1"/>
        </dgm:presLayoutVars>
      </dgm:prSet>
      <dgm:spPr/>
    </dgm:pt>
    <dgm:pt modelId="{1EC35CAF-21CF-450C-8E9E-1E3F572CA9E8}" type="pres">
      <dgm:prSet presAssocID="{BF490208-61A8-44F8-9833-10B732722D0D}" presName="sibTrans" presStyleLbl="sibTrans2D1" presStyleIdx="4" presStyleCnt="5"/>
      <dgm:spPr/>
    </dgm:pt>
    <dgm:pt modelId="{A6E9C93F-5252-4BC4-A754-E8E22F68DD10}" type="pres">
      <dgm:prSet presAssocID="{BF490208-61A8-44F8-9833-10B732722D0D}" presName="connectorText" presStyleLbl="sibTrans2D1" presStyleIdx="4" presStyleCnt="5"/>
      <dgm:spPr/>
    </dgm:pt>
    <dgm:pt modelId="{411F9294-BAF1-4EF3-AC33-160BBD8EDD76}" type="pres">
      <dgm:prSet presAssocID="{34D97CEC-B3C7-4934-A16B-F5238BB5F3FF}" presName="node" presStyleLbl="node1" presStyleIdx="5" presStyleCnt="6">
        <dgm:presLayoutVars>
          <dgm:bulletEnabled val="1"/>
        </dgm:presLayoutVars>
      </dgm:prSet>
      <dgm:spPr/>
    </dgm:pt>
  </dgm:ptLst>
  <dgm:cxnLst>
    <dgm:cxn modelId="{31E1A400-F187-4C50-8CE2-F40482DDBA45}" type="presOf" srcId="{BF490208-61A8-44F8-9833-10B732722D0D}" destId="{A6E9C93F-5252-4BC4-A754-E8E22F68DD10}" srcOrd="1" destOrd="0" presId="urn:microsoft.com/office/officeart/2005/8/layout/process5"/>
    <dgm:cxn modelId="{5383F00F-671C-45A0-B9E8-E8A09CF4614C}" type="presOf" srcId="{6C01E5B8-8084-4D8C-ADAD-9993EF987951}" destId="{E7DF9821-71D1-4930-B9C4-3BDFE4B4B3EE}" srcOrd="1" destOrd="0" presId="urn:microsoft.com/office/officeart/2005/8/layout/process5"/>
    <dgm:cxn modelId="{35385713-6F06-4152-B61A-2EB0B2712A26}" type="presOf" srcId="{34D97CEC-B3C7-4934-A16B-F5238BB5F3FF}" destId="{411F9294-BAF1-4EF3-AC33-160BBD8EDD76}" srcOrd="0" destOrd="0" presId="urn:microsoft.com/office/officeart/2005/8/layout/process5"/>
    <dgm:cxn modelId="{8B1DF318-9E02-454C-B318-F62D542059CF}" srcId="{9AC3F79A-DF10-44FC-9725-122A90806756}" destId="{C7B3F280-59C7-4996-BEDC-BDC1D724F547}" srcOrd="0" destOrd="0" parTransId="{1C0FCACE-3B6F-4D0B-BB37-B3B0C5F7D5E5}" sibTransId="{0923825C-098F-45F3-A867-FAE7083AED4A}"/>
    <dgm:cxn modelId="{9F29C421-9873-4F3F-A856-3C9FDE09D876}" type="presOf" srcId="{8F3F2C1F-1099-4AA7-B537-9E235E30576D}" destId="{15A06145-98F5-469D-8EAD-9DD96BA5F0C1}" srcOrd="1" destOrd="0" presId="urn:microsoft.com/office/officeart/2005/8/layout/process5"/>
    <dgm:cxn modelId="{679F883A-1096-4C87-92B0-FD02925FC9AF}" type="presOf" srcId="{35769F54-8802-48EC-8B8D-187779D10074}" destId="{02738F09-4B72-4398-B112-53CB4A4CA5BE}" srcOrd="0" destOrd="0" presId="urn:microsoft.com/office/officeart/2005/8/layout/process5"/>
    <dgm:cxn modelId="{725F8240-9DCE-4FA6-A213-736621BE2DAA}" type="presOf" srcId="{03FCCA7C-D189-44CA-BC8F-A39D0955DE5C}" destId="{EE2CFEBD-4759-4392-8A2E-C779E85EDE2E}" srcOrd="0" destOrd="0" presId="urn:microsoft.com/office/officeart/2005/8/layout/process5"/>
    <dgm:cxn modelId="{D5373641-9A22-4805-9C7D-9B544ABFB7FE}" type="presOf" srcId="{9AC3F79A-DF10-44FC-9725-122A90806756}" destId="{3F5CF59E-3FF4-47E5-89B7-AAC49266193E}" srcOrd="0" destOrd="0" presId="urn:microsoft.com/office/officeart/2005/8/layout/process5"/>
    <dgm:cxn modelId="{3367E44B-98EF-4679-83F5-4F8B83636DAD}" srcId="{9AC3F79A-DF10-44FC-9725-122A90806756}" destId="{5F861A1C-0BBA-4BC8-B1BB-1CDBF572E687}" srcOrd="4" destOrd="0" parTransId="{1F370433-7932-4A17-BEF7-F5586F8B5A81}" sibTransId="{BF490208-61A8-44F8-9833-10B732722D0D}"/>
    <dgm:cxn modelId="{E1AC274C-8E40-41C9-8728-95988047D6D7}" srcId="{9AC3F79A-DF10-44FC-9725-122A90806756}" destId="{34D97CEC-B3C7-4934-A16B-F5238BB5F3FF}" srcOrd="5" destOrd="0" parTransId="{1993751D-2CA1-4709-9B3E-996C0437FAA6}" sibTransId="{2956C1AC-49D8-4830-AAEA-25C3F0E07047}"/>
    <dgm:cxn modelId="{1599A74F-359E-4B75-BF43-664B49608D33}" srcId="{9AC3F79A-DF10-44FC-9725-122A90806756}" destId="{35769F54-8802-48EC-8B8D-187779D10074}" srcOrd="3" destOrd="0" parTransId="{41B5848F-093F-4484-9126-E53A2B52844E}" sibTransId="{6C01E5B8-8084-4D8C-ADAD-9993EF987951}"/>
    <dgm:cxn modelId="{307D0054-593F-4275-AEBF-38075290AC6E}" srcId="{9AC3F79A-DF10-44FC-9725-122A90806756}" destId="{0866DAD9-7BFB-46B5-8790-2AE4A712D9EA}" srcOrd="2" destOrd="0" parTransId="{884DB5E0-56E8-4BCE-859C-F84F3908F28D}" sibTransId="{8F3F2C1F-1099-4AA7-B537-9E235E30576D}"/>
    <dgm:cxn modelId="{B6326372-0661-4952-B4AE-16E4A721A25D}" type="presOf" srcId="{03FCCA7C-D189-44CA-BC8F-A39D0955DE5C}" destId="{AC25F17C-4B4F-4AD1-8AAE-4E86A3E71983}" srcOrd="1" destOrd="0" presId="urn:microsoft.com/office/officeart/2005/8/layout/process5"/>
    <dgm:cxn modelId="{33E4A687-BB54-434F-81CE-EE0B462FF43A}" type="presOf" srcId="{5F861A1C-0BBA-4BC8-B1BB-1CDBF572E687}" destId="{6C922085-C008-4D5B-A5A8-3EC31B0BF69D}" srcOrd="0" destOrd="0" presId="urn:microsoft.com/office/officeart/2005/8/layout/process5"/>
    <dgm:cxn modelId="{81310B93-CE0F-4B83-B68D-BCA3F0D6B330}" type="presOf" srcId="{0866DAD9-7BFB-46B5-8790-2AE4A712D9EA}" destId="{5696BE2A-D3BC-455E-8B3B-48F23F751CBE}" srcOrd="0" destOrd="0" presId="urn:microsoft.com/office/officeart/2005/8/layout/process5"/>
    <dgm:cxn modelId="{EED49194-4422-4BA3-838F-8A3B29B6AA57}" type="presOf" srcId="{0923825C-098F-45F3-A867-FAE7083AED4A}" destId="{FB62727D-896E-4EC3-8978-25626C44E7C9}" srcOrd="0" destOrd="0" presId="urn:microsoft.com/office/officeart/2005/8/layout/process5"/>
    <dgm:cxn modelId="{7A4ACC96-43B9-4692-BE0A-9617DBD441DF}" srcId="{9AC3F79A-DF10-44FC-9725-122A90806756}" destId="{68B6D6A0-A25D-4A0B-8020-6361A5A4C2CE}" srcOrd="1" destOrd="0" parTransId="{D6C01BC2-5AAA-47F4-BFD9-E0D8AA4D8345}" sibTransId="{03FCCA7C-D189-44CA-BC8F-A39D0955DE5C}"/>
    <dgm:cxn modelId="{4FE99F99-1B5B-4E38-AB12-9F47D657D2E1}" type="presOf" srcId="{68B6D6A0-A25D-4A0B-8020-6361A5A4C2CE}" destId="{C248C7F1-1E81-4F10-B47C-4857AE08E0BA}" srcOrd="0" destOrd="0" presId="urn:microsoft.com/office/officeart/2005/8/layout/process5"/>
    <dgm:cxn modelId="{55E26DA9-FDE4-4B33-B677-A239A10B9AC2}" type="presOf" srcId="{8F3F2C1F-1099-4AA7-B537-9E235E30576D}" destId="{1E01F803-9492-4FEE-9361-3FEBC9C9CDF2}" srcOrd="0" destOrd="0" presId="urn:microsoft.com/office/officeart/2005/8/layout/process5"/>
    <dgm:cxn modelId="{FEB716BB-A962-4CF9-B588-9CC22A2E8FD2}" type="presOf" srcId="{0923825C-098F-45F3-A867-FAE7083AED4A}" destId="{61751D66-4C14-4542-8B6D-B53163C3A6EA}" srcOrd="1" destOrd="0" presId="urn:microsoft.com/office/officeart/2005/8/layout/process5"/>
    <dgm:cxn modelId="{C14952C0-9DA8-4986-83D1-7DF3691DF298}" type="presOf" srcId="{BF490208-61A8-44F8-9833-10B732722D0D}" destId="{1EC35CAF-21CF-450C-8E9E-1E3F572CA9E8}" srcOrd="0" destOrd="0" presId="urn:microsoft.com/office/officeart/2005/8/layout/process5"/>
    <dgm:cxn modelId="{177856F1-A91C-43EB-8E32-52A50AA73375}" type="presOf" srcId="{C7B3F280-59C7-4996-BEDC-BDC1D724F547}" destId="{983A2D2C-2D70-4B47-8B62-3683ABB0DA03}" srcOrd="0" destOrd="0" presId="urn:microsoft.com/office/officeart/2005/8/layout/process5"/>
    <dgm:cxn modelId="{08D8B0FC-34E9-4C0F-B689-3378E4ED11ED}" type="presOf" srcId="{6C01E5B8-8084-4D8C-ADAD-9993EF987951}" destId="{EA0C0A53-2244-47A4-BCE5-40508593A6B3}" srcOrd="0" destOrd="0" presId="urn:microsoft.com/office/officeart/2005/8/layout/process5"/>
    <dgm:cxn modelId="{089D6511-89BB-4E3C-9833-93F4F4AE3D90}" type="presParOf" srcId="{3F5CF59E-3FF4-47E5-89B7-AAC49266193E}" destId="{983A2D2C-2D70-4B47-8B62-3683ABB0DA03}" srcOrd="0" destOrd="0" presId="urn:microsoft.com/office/officeart/2005/8/layout/process5"/>
    <dgm:cxn modelId="{27F103CA-AD92-47E4-8747-B1E7BD26761F}" type="presParOf" srcId="{3F5CF59E-3FF4-47E5-89B7-AAC49266193E}" destId="{FB62727D-896E-4EC3-8978-25626C44E7C9}" srcOrd="1" destOrd="0" presId="urn:microsoft.com/office/officeart/2005/8/layout/process5"/>
    <dgm:cxn modelId="{2B17924B-D7BD-4B73-B33C-30DF0F70DA1B}" type="presParOf" srcId="{FB62727D-896E-4EC3-8978-25626C44E7C9}" destId="{61751D66-4C14-4542-8B6D-B53163C3A6EA}" srcOrd="0" destOrd="0" presId="urn:microsoft.com/office/officeart/2005/8/layout/process5"/>
    <dgm:cxn modelId="{DAF0082B-3B95-4E88-83A0-0DFE1433DCE7}" type="presParOf" srcId="{3F5CF59E-3FF4-47E5-89B7-AAC49266193E}" destId="{C248C7F1-1E81-4F10-B47C-4857AE08E0BA}" srcOrd="2" destOrd="0" presId="urn:microsoft.com/office/officeart/2005/8/layout/process5"/>
    <dgm:cxn modelId="{40BB1038-A422-4580-B700-F97A750CFEED}" type="presParOf" srcId="{3F5CF59E-3FF4-47E5-89B7-AAC49266193E}" destId="{EE2CFEBD-4759-4392-8A2E-C779E85EDE2E}" srcOrd="3" destOrd="0" presId="urn:microsoft.com/office/officeart/2005/8/layout/process5"/>
    <dgm:cxn modelId="{D8B343FA-42C2-42C5-9079-0A4BBBF1A883}" type="presParOf" srcId="{EE2CFEBD-4759-4392-8A2E-C779E85EDE2E}" destId="{AC25F17C-4B4F-4AD1-8AAE-4E86A3E71983}" srcOrd="0" destOrd="0" presId="urn:microsoft.com/office/officeart/2005/8/layout/process5"/>
    <dgm:cxn modelId="{DB3E3403-C2C6-4141-94DA-A01261997B20}" type="presParOf" srcId="{3F5CF59E-3FF4-47E5-89B7-AAC49266193E}" destId="{5696BE2A-D3BC-455E-8B3B-48F23F751CBE}" srcOrd="4" destOrd="0" presId="urn:microsoft.com/office/officeart/2005/8/layout/process5"/>
    <dgm:cxn modelId="{05C389DF-5C59-4506-9A78-C24559AB037C}" type="presParOf" srcId="{3F5CF59E-3FF4-47E5-89B7-AAC49266193E}" destId="{1E01F803-9492-4FEE-9361-3FEBC9C9CDF2}" srcOrd="5" destOrd="0" presId="urn:microsoft.com/office/officeart/2005/8/layout/process5"/>
    <dgm:cxn modelId="{14D811A3-AE6C-4CC8-9684-7B862519A29B}" type="presParOf" srcId="{1E01F803-9492-4FEE-9361-3FEBC9C9CDF2}" destId="{15A06145-98F5-469D-8EAD-9DD96BA5F0C1}" srcOrd="0" destOrd="0" presId="urn:microsoft.com/office/officeart/2005/8/layout/process5"/>
    <dgm:cxn modelId="{181721AF-F220-4049-A38E-7CA6A95606A4}" type="presParOf" srcId="{3F5CF59E-3FF4-47E5-89B7-AAC49266193E}" destId="{02738F09-4B72-4398-B112-53CB4A4CA5BE}" srcOrd="6" destOrd="0" presId="urn:microsoft.com/office/officeart/2005/8/layout/process5"/>
    <dgm:cxn modelId="{0DA4B560-0FEC-4DC2-942A-F9433012305F}" type="presParOf" srcId="{3F5CF59E-3FF4-47E5-89B7-AAC49266193E}" destId="{EA0C0A53-2244-47A4-BCE5-40508593A6B3}" srcOrd="7" destOrd="0" presId="urn:microsoft.com/office/officeart/2005/8/layout/process5"/>
    <dgm:cxn modelId="{D4261892-C9D8-49E7-B1E0-BB1261CCF508}" type="presParOf" srcId="{EA0C0A53-2244-47A4-BCE5-40508593A6B3}" destId="{E7DF9821-71D1-4930-B9C4-3BDFE4B4B3EE}" srcOrd="0" destOrd="0" presId="urn:microsoft.com/office/officeart/2005/8/layout/process5"/>
    <dgm:cxn modelId="{39B264B8-8441-42F8-B5CD-293B62A1B392}" type="presParOf" srcId="{3F5CF59E-3FF4-47E5-89B7-AAC49266193E}" destId="{6C922085-C008-4D5B-A5A8-3EC31B0BF69D}" srcOrd="8" destOrd="0" presId="urn:microsoft.com/office/officeart/2005/8/layout/process5"/>
    <dgm:cxn modelId="{D19A1652-94A9-4F32-8DD5-2B056E70C62F}" type="presParOf" srcId="{3F5CF59E-3FF4-47E5-89B7-AAC49266193E}" destId="{1EC35CAF-21CF-450C-8E9E-1E3F572CA9E8}" srcOrd="9" destOrd="0" presId="urn:microsoft.com/office/officeart/2005/8/layout/process5"/>
    <dgm:cxn modelId="{B5A2C6CC-35AA-4BB4-8DF8-D12C39C6F43A}" type="presParOf" srcId="{1EC35CAF-21CF-450C-8E9E-1E3F572CA9E8}" destId="{A6E9C93F-5252-4BC4-A754-E8E22F68DD10}" srcOrd="0" destOrd="0" presId="urn:microsoft.com/office/officeart/2005/8/layout/process5"/>
    <dgm:cxn modelId="{05C21018-9C41-436B-B0A6-66F0F2BA5301}" type="presParOf" srcId="{3F5CF59E-3FF4-47E5-89B7-AAC49266193E}" destId="{411F9294-BAF1-4EF3-AC33-160BBD8EDD76}" srcOrd="10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243100-034E-4AC1-A5CF-0CF864115605}">
      <dsp:nvSpPr>
        <dsp:cNvPr id="0" name=""/>
        <dsp:cNvSpPr/>
      </dsp:nvSpPr>
      <dsp:spPr>
        <a:xfrm>
          <a:off x="1164" y="3356"/>
          <a:ext cx="10149803" cy="1332172"/>
        </a:xfrm>
        <a:prstGeom prst="roundRect">
          <a:avLst>
            <a:gd name="adj" fmla="val 10000"/>
          </a:avLst>
        </a:prstGeom>
        <a:solidFill>
          <a:srgbClr val="D0C7AE"/>
        </a:solidFill>
        <a:ln w="285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500" b="1" kern="1200" dirty="0">
              <a:solidFill>
                <a:schemeClr val="tx1"/>
              </a:solidFill>
            </a:rPr>
            <a:t>KIEROWNICZKA PROJEKTU</a:t>
          </a:r>
          <a:r>
            <a:rPr lang="pl-PL" sz="3500" kern="1200" dirty="0">
              <a:solidFill>
                <a:schemeClr val="tx1"/>
              </a:solidFill>
            </a:rPr>
            <a:t> </a:t>
          </a:r>
          <a:br>
            <a:rPr lang="pl-PL" sz="3500" kern="1200" dirty="0">
              <a:solidFill>
                <a:schemeClr val="tx1"/>
              </a:solidFill>
            </a:rPr>
          </a:br>
          <a:r>
            <a:rPr lang="pl-PL" sz="3500" kern="1200" dirty="0">
              <a:solidFill>
                <a:schemeClr val="tx1"/>
              </a:solidFill>
            </a:rPr>
            <a:t>dr hab. Dagmara Woźniakowska, prof. UW</a:t>
          </a:r>
        </a:p>
      </dsp:txBody>
      <dsp:txXfrm>
        <a:off x="40182" y="42374"/>
        <a:ext cx="10071767" cy="1254136"/>
      </dsp:txXfrm>
    </dsp:sp>
    <dsp:sp modelId="{20934839-B685-4951-8904-56377CC392AE}">
      <dsp:nvSpPr>
        <dsp:cNvPr id="0" name=""/>
        <dsp:cNvSpPr/>
      </dsp:nvSpPr>
      <dsp:spPr>
        <a:xfrm>
          <a:off x="0" y="1532336"/>
          <a:ext cx="5006716" cy="1332172"/>
        </a:xfrm>
        <a:prstGeom prst="roundRect">
          <a:avLst>
            <a:gd name="adj" fmla="val 10000"/>
          </a:avLst>
        </a:prstGeom>
        <a:solidFill>
          <a:srgbClr val="475158"/>
        </a:solidFill>
        <a:ln w="12700" cap="flat" cmpd="sng" algn="ctr">
          <a:solidFill>
            <a:srgbClr val="475158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500" b="1" kern="1200" dirty="0"/>
            <a:t>INSTYTUT NAUK PRAWNYCH PAN</a:t>
          </a:r>
        </a:p>
      </dsp:txBody>
      <dsp:txXfrm>
        <a:off x="39018" y="1571354"/>
        <a:ext cx="4928680" cy="1254136"/>
      </dsp:txXfrm>
    </dsp:sp>
    <dsp:sp modelId="{EAF315A0-6982-4822-A609-F47BBA32BC92}">
      <dsp:nvSpPr>
        <dsp:cNvPr id="0" name=""/>
        <dsp:cNvSpPr/>
      </dsp:nvSpPr>
      <dsp:spPr>
        <a:xfrm>
          <a:off x="1164" y="3015808"/>
          <a:ext cx="1623449" cy="1332172"/>
        </a:xfrm>
        <a:prstGeom prst="roundRect">
          <a:avLst>
            <a:gd name="adj" fmla="val 10000"/>
          </a:avLst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>
              <a:solidFill>
                <a:schemeClr val="tx1"/>
              </a:solidFill>
            </a:rPr>
            <a:t>dr hab. Witold Klaus, prof. INP PAN</a:t>
          </a:r>
        </a:p>
      </dsp:txBody>
      <dsp:txXfrm>
        <a:off x="40182" y="3054826"/>
        <a:ext cx="1545413" cy="1254136"/>
      </dsp:txXfrm>
    </dsp:sp>
    <dsp:sp modelId="{AF020FDB-D85B-42F7-977F-DEE9E2870792}">
      <dsp:nvSpPr>
        <dsp:cNvPr id="0" name=""/>
        <dsp:cNvSpPr/>
      </dsp:nvSpPr>
      <dsp:spPr>
        <a:xfrm>
          <a:off x="1692798" y="3015808"/>
          <a:ext cx="1623449" cy="1332172"/>
        </a:xfrm>
        <a:prstGeom prst="roundRect">
          <a:avLst>
            <a:gd name="adj" fmla="val 10000"/>
          </a:avLst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>
              <a:solidFill>
                <a:schemeClr val="tx1"/>
              </a:solidFill>
            </a:rPr>
            <a:t>dr Justyna Włodarczyk-Madejska</a:t>
          </a:r>
        </a:p>
      </dsp:txBody>
      <dsp:txXfrm>
        <a:off x="1731816" y="3054826"/>
        <a:ext cx="1545413" cy="1254136"/>
      </dsp:txXfrm>
    </dsp:sp>
    <dsp:sp modelId="{533F52A1-A68B-4FD4-B30E-73A04D22587B}">
      <dsp:nvSpPr>
        <dsp:cNvPr id="0" name=""/>
        <dsp:cNvSpPr/>
      </dsp:nvSpPr>
      <dsp:spPr>
        <a:xfrm>
          <a:off x="3384432" y="3015808"/>
          <a:ext cx="1623449" cy="1332172"/>
        </a:xfrm>
        <a:prstGeom prst="roundRect">
          <a:avLst>
            <a:gd name="adj" fmla="val 10000"/>
          </a:avLst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>
              <a:solidFill>
                <a:schemeClr val="tx1"/>
              </a:solidFill>
            </a:rPr>
            <a:t>mgr Dominik Wzorek</a:t>
          </a:r>
          <a:endParaRPr lang="pl-PL" sz="2000" kern="1200" dirty="0">
            <a:solidFill>
              <a:schemeClr val="tx1"/>
            </a:solidFill>
          </a:endParaRPr>
        </a:p>
      </dsp:txBody>
      <dsp:txXfrm>
        <a:off x="3423450" y="3054826"/>
        <a:ext cx="1545413" cy="1254136"/>
      </dsp:txXfrm>
    </dsp:sp>
    <dsp:sp modelId="{E34DDEA6-F926-4CD9-B383-AB4B78761B35}">
      <dsp:nvSpPr>
        <dsp:cNvPr id="0" name=""/>
        <dsp:cNvSpPr/>
      </dsp:nvSpPr>
      <dsp:spPr>
        <a:xfrm>
          <a:off x="5144251" y="1509582"/>
          <a:ext cx="5006716" cy="1332172"/>
        </a:xfrm>
        <a:prstGeom prst="roundRect">
          <a:avLst>
            <a:gd name="adj" fmla="val 10000"/>
          </a:avLst>
        </a:prstGeom>
        <a:solidFill>
          <a:srgbClr val="475158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500" b="1" kern="1200" dirty="0"/>
            <a:t>UNIWERSYTET WARSZAWSKI</a:t>
          </a:r>
        </a:p>
      </dsp:txBody>
      <dsp:txXfrm>
        <a:off x="5183269" y="1548600"/>
        <a:ext cx="4928680" cy="1254136"/>
      </dsp:txXfrm>
    </dsp:sp>
    <dsp:sp modelId="{ABD07A4A-EB97-478E-AD30-A49764720194}">
      <dsp:nvSpPr>
        <dsp:cNvPr id="0" name=""/>
        <dsp:cNvSpPr/>
      </dsp:nvSpPr>
      <dsp:spPr>
        <a:xfrm>
          <a:off x="5144251" y="3015808"/>
          <a:ext cx="1623449" cy="1332172"/>
        </a:xfrm>
        <a:prstGeom prst="roundRect">
          <a:avLst>
            <a:gd name="adj" fmla="val 10000"/>
          </a:avLst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>
              <a:solidFill>
                <a:schemeClr val="tx1"/>
              </a:solidFill>
            </a:rPr>
            <a:t>mgr Maria Kopeć</a:t>
          </a:r>
        </a:p>
      </dsp:txBody>
      <dsp:txXfrm>
        <a:off x="5183269" y="3054826"/>
        <a:ext cx="1545413" cy="1254136"/>
      </dsp:txXfrm>
    </dsp:sp>
    <dsp:sp modelId="{63DE5A5A-BCFF-43A0-BBDB-BC808462509D}">
      <dsp:nvSpPr>
        <dsp:cNvPr id="0" name=""/>
        <dsp:cNvSpPr/>
      </dsp:nvSpPr>
      <dsp:spPr>
        <a:xfrm>
          <a:off x="6835885" y="3015808"/>
          <a:ext cx="1623449" cy="1332172"/>
        </a:xfrm>
        <a:prstGeom prst="roundRect">
          <a:avLst>
            <a:gd name="adj" fmla="val 10000"/>
          </a:avLst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>
              <a:solidFill>
                <a:schemeClr val="tx1"/>
              </a:solidFill>
            </a:rPr>
            <a:t>mgr Paulina Sidor-Borek</a:t>
          </a:r>
        </a:p>
      </dsp:txBody>
      <dsp:txXfrm>
        <a:off x="6874903" y="3054826"/>
        <a:ext cx="1545413" cy="1254136"/>
      </dsp:txXfrm>
    </dsp:sp>
    <dsp:sp modelId="{304B5E3E-B922-4CFF-B01F-9F63E9B4D227}">
      <dsp:nvSpPr>
        <dsp:cNvPr id="0" name=""/>
        <dsp:cNvSpPr/>
      </dsp:nvSpPr>
      <dsp:spPr>
        <a:xfrm>
          <a:off x="8527519" y="3015808"/>
          <a:ext cx="1623449" cy="1332172"/>
        </a:xfrm>
        <a:prstGeom prst="roundRect">
          <a:avLst>
            <a:gd name="adj" fmla="val 10000"/>
          </a:avLst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>
              <a:solidFill>
                <a:schemeClr val="tx1"/>
              </a:solidFill>
            </a:rPr>
            <a:t>mgr Krzysztof Worek </a:t>
          </a:r>
        </a:p>
      </dsp:txBody>
      <dsp:txXfrm>
        <a:off x="8566537" y="3054826"/>
        <a:ext cx="1545413" cy="125413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3A2D2C-2D70-4B47-8B62-3683ABB0DA03}">
      <dsp:nvSpPr>
        <dsp:cNvPr id="0" name=""/>
        <dsp:cNvSpPr/>
      </dsp:nvSpPr>
      <dsp:spPr>
        <a:xfrm>
          <a:off x="8285" y="194453"/>
          <a:ext cx="2476519" cy="1485911"/>
        </a:xfrm>
        <a:prstGeom prst="roundRect">
          <a:avLst>
            <a:gd name="adj" fmla="val 10000"/>
          </a:avLst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b="1" kern="1200" dirty="0"/>
            <a:t>ANALIZA LITERATURY PRZEDMIOTU </a:t>
          </a:r>
          <a:br>
            <a:rPr lang="pl-PL" sz="2200" b="1" kern="1200" dirty="0"/>
          </a:br>
          <a:r>
            <a:rPr lang="pl-PL" sz="2200" b="1" kern="1200" dirty="0"/>
            <a:t>(</a:t>
          </a:r>
          <a:r>
            <a:rPr lang="pl-PL" sz="2200" b="1" i="1" kern="1200" dirty="0" err="1"/>
            <a:t>desk</a:t>
          </a:r>
          <a:r>
            <a:rPr lang="pl-PL" sz="2200" b="1" i="1" kern="1200" dirty="0"/>
            <a:t> </a:t>
          </a:r>
          <a:r>
            <a:rPr lang="pl-PL" sz="2200" b="1" i="1" kern="1200" dirty="0" err="1"/>
            <a:t>research</a:t>
          </a:r>
          <a:r>
            <a:rPr lang="pl-PL" sz="2200" b="1" kern="1200" dirty="0"/>
            <a:t>)</a:t>
          </a:r>
        </a:p>
      </dsp:txBody>
      <dsp:txXfrm>
        <a:off x="51806" y="237974"/>
        <a:ext cx="2389477" cy="1398869"/>
      </dsp:txXfrm>
    </dsp:sp>
    <dsp:sp modelId="{FB62727D-896E-4EC3-8978-25626C44E7C9}">
      <dsp:nvSpPr>
        <dsp:cNvPr id="0" name=""/>
        <dsp:cNvSpPr/>
      </dsp:nvSpPr>
      <dsp:spPr>
        <a:xfrm>
          <a:off x="2702739" y="630320"/>
          <a:ext cx="525022" cy="614176"/>
        </a:xfrm>
        <a:prstGeom prst="rightArrow">
          <a:avLst>
            <a:gd name="adj1" fmla="val 60000"/>
            <a:gd name="adj2" fmla="val 50000"/>
          </a:avLst>
        </a:prstGeom>
        <a:solidFill>
          <a:srgbClr val="D0C7AE"/>
        </a:solidFill>
        <a:ln w="28575">
          <a:solidFill>
            <a:srgbClr val="475158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800" b="1" kern="1200"/>
        </a:p>
      </dsp:txBody>
      <dsp:txXfrm>
        <a:off x="2702739" y="753155"/>
        <a:ext cx="367515" cy="368506"/>
      </dsp:txXfrm>
    </dsp:sp>
    <dsp:sp modelId="{C248C7F1-1E81-4F10-B47C-4857AE08E0BA}">
      <dsp:nvSpPr>
        <dsp:cNvPr id="0" name=""/>
        <dsp:cNvSpPr/>
      </dsp:nvSpPr>
      <dsp:spPr>
        <a:xfrm>
          <a:off x="3475413" y="194453"/>
          <a:ext cx="2476519" cy="1485911"/>
        </a:xfrm>
        <a:prstGeom prst="roundRect">
          <a:avLst>
            <a:gd name="adj" fmla="val 10000"/>
          </a:avLst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b="1" kern="1200" dirty="0"/>
            <a:t>ANALIZA DANYCH STATYSTYCZNYCH</a:t>
          </a:r>
        </a:p>
      </dsp:txBody>
      <dsp:txXfrm>
        <a:off x="3518934" y="237974"/>
        <a:ext cx="2389477" cy="1398869"/>
      </dsp:txXfrm>
    </dsp:sp>
    <dsp:sp modelId="{EE2CFEBD-4759-4392-8A2E-C779E85EDE2E}">
      <dsp:nvSpPr>
        <dsp:cNvPr id="0" name=""/>
        <dsp:cNvSpPr/>
      </dsp:nvSpPr>
      <dsp:spPr>
        <a:xfrm>
          <a:off x="6169866" y="630320"/>
          <a:ext cx="525022" cy="614176"/>
        </a:xfrm>
        <a:prstGeom prst="rightArrow">
          <a:avLst>
            <a:gd name="adj1" fmla="val 60000"/>
            <a:gd name="adj2" fmla="val 50000"/>
          </a:avLst>
        </a:prstGeom>
        <a:solidFill>
          <a:srgbClr val="D0C7AE"/>
        </a:solidFill>
        <a:ln w="28575">
          <a:solidFill>
            <a:srgbClr val="475158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800" b="1" kern="1200"/>
        </a:p>
      </dsp:txBody>
      <dsp:txXfrm>
        <a:off x="6169866" y="753155"/>
        <a:ext cx="367515" cy="368506"/>
      </dsp:txXfrm>
    </dsp:sp>
    <dsp:sp modelId="{5696BE2A-D3BC-455E-8B3B-48F23F751CBE}">
      <dsp:nvSpPr>
        <dsp:cNvPr id="0" name=""/>
        <dsp:cNvSpPr/>
      </dsp:nvSpPr>
      <dsp:spPr>
        <a:xfrm>
          <a:off x="6942540" y="194453"/>
          <a:ext cx="2476519" cy="1485911"/>
        </a:xfrm>
        <a:prstGeom prst="roundRect">
          <a:avLst>
            <a:gd name="adj" fmla="val 10000"/>
          </a:avLst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b="1" kern="1200"/>
            <a:t>BADANIE AKT SPRAW SĄDOWYCH</a:t>
          </a:r>
        </a:p>
      </dsp:txBody>
      <dsp:txXfrm>
        <a:off x="6986061" y="237974"/>
        <a:ext cx="2389477" cy="1398869"/>
      </dsp:txXfrm>
    </dsp:sp>
    <dsp:sp modelId="{1E01F803-9492-4FEE-9361-3FEBC9C9CDF2}">
      <dsp:nvSpPr>
        <dsp:cNvPr id="0" name=""/>
        <dsp:cNvSpPr/>
      </dsp:nvSpPr>
      <dsp:spPr>
        <a:xfrm rot="5400000">
          <a:off x="7918289" y="1853721"/>
          <a:ext cx="525022" cy="614176"/>
        </a:xfrm>
        <a:prstGeom prst="rightArrow">
          <a:avLst>
            <a:gd name="adj1" fmla="val 60000"/>
            <a:gd name="adj2" fmla="val 50000"/>
          </a:avLst>
        </a:prstGeom>
        <a:solidFill>
          <a:srgbClr val="D0C7AE"/>
        </a:solidFill>
        <a:ln w="28575">
          <a:solidFill>
            <a:srgbClr val="475158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800" b="1" kern="1200"/>
        </a:p>
      </dsp:txBody>
      <dsp:txXfrm rot="-5400000">
        <a:off x="7996548" y="1898298"/>
        <a:ext cx="368506" cy="367515"/>
      </dsp:txXfrm>
    </dsp:sp>
    <dsp:sp modelId="{02738F09-4B72-4398-B112-53CB4A4CA5BE}">
      <dsp:nvSpPr>
        <dsp:cNvPr id="0" name=""/>
        <dsp:cNvSpPr/>
      </dsp:nvSpPr>
      <dsp:spPr>
        <a:xfrm>
          <a:off x="6942540" y="2670972"/>
          <a:ext cx="2476519" cy="1485911"/>
        </a:xfrm>
        <a:prstGeom prst="roundRect">
          <a:avLst>
            <a:gd name="adj" fmla="val 10000"/>
          </a:avLst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b="1" kern="1200" dirty="0"/>
            <a:t>ANALIZA DANYCH POCHODZĄCYCH </a:t>
          </a:r>
          <a:br>
            <a:rPr lang="pl-PL" sz="2200" b="1" kern="1200" dirty="0"/>
          </a:br>
          <a:r>
            <a:rPr lang="pl-PL" sz="2200" b="1" kern="1200" dirty="0"/>
            <a:t>Z AKT</a:t>
          </a:r>
        </a:p>
      </dsp:txBody>
      <dsp:txXfrm>
        <a:off x="6986061" y="2714493"/>
        <a:ext cx="2389477" cy="1398869"/>
      </dsp:txXfrm>
    </dsp:sp>
    <dsp:sp modelId="{EA0C0A53-2244-47A4-BCE5-40508593A6B3}">
      <dsp:nvSpPr>
        <dsp:cNvPr id="0" name=""/>
        <dsp:cNvSpPr/>
      </dsp:nvSpPr>
      <dsp:spPr>
        <a:xfrm rot="10800000">
          <a:off x="6199584" y="3106840"/>
          <a:ext cx="525022" cy="614176"/>
        </a:xfrm>
        <a:prstGeom prst="rightArrow">
          <a:avLst>
            <a:gd name="adj1" fmla="val 60000"/>
            <a:gd name="adj2" fmla="val 50000"/>
          </a:avLst>
        </a:prstGeom>
        <a:solidFill>
          <a:srgbClr val="D0C7AE"/>
        </a:solidFill>
        <a:ln w="28575">
          <a:solidFill>
            <a:srgbClr val="475158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800" b="1" kern="1200"/>
        </a:p>
      </dsp:txBody>
      <dsp:txXfrm rot="10800000">
        <a:off x="6357091" y="3229675"/>
        <a:ext cx="367515" cy="368506"/>
      </dsp:txXfrm>
    </dsp:sp>
    <dsp:sp modelId="{6C922085-C008-4D5B-A5A8-3EC31B0BF69D}">
      <dsp:nvSpPr>
        <dsp:cNvPr id="0" name=""/>
        <dsp:cNvSpPr/>
      </dsp:nvSpPr>
      <dsp:spPr>
        <a:xfrm>
          <a:off x="3475413" y="2670972"/>
          <a:ext cx="2476519" cy="1485911"/>
        </a:xfrm>
        <a:prstGeom prst="roundRect">
          <a:avLst>
            <a:gd name="adj" fmla="val 10000"/>
          </a:avLst>
        </a:prstGeom>
        <a:solidFill>
          <a:srgbClr val="475158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b="1" kern="1200" dirty="0"/>
            <a:t>BADANIE </a:t>
          </a:r>
          <a:br>
            <a:rPr lang="pl-PL" sz="2200" b="1" kern="1200" dirty="0"/>
          </a:br>
          <a:r>
            <a:rPr lang="pl-PL" sz="2200" b="1" kern="1200" dirty="0"/>
            <a:t>SELF-REPORT</a:t>
          </a:r>
        </a:p>
      </dsp:txBody>
      <dsp:txXfrm>
        <a:off x="3518934" y="2714493"/>
        <a:ext cx="2389477" cy="1398869"/>
      </dsp:txXfrm>
    </dsp:sp>
    <dsp:sp modelId="{1EC35CAF-21CF-450C-8E9E-1E3F572CA9E8}">
      <dsp:nvSpPr>
        <dsp:cNvPr id="0" name=""/>
        <dsp:cNvSpPr/>
      </dsp:nvSpPr>
      <dsp:spPr>
        <a:xfrm rot="10800000">
          <a:off x="2732457" y="3106840"/>
          <a:ext cx="525022" cy="614176"/>
        </a:xfrm>
        <a:prstGeom prst="rightArrow">
          <a:avLst>
            <a:gd name="adj1" fmla="val 60000"/>
            <a:gd name="adj2" fmla="val 50000"/>
          </a:avLst>
        </a:prstGeom>
        <a:solidFill>
          <a:srgbClr val="D0C7AE"/>
        </a:solidFill>
        <a:ln w="28575">
          <a:solidFill>
            <a:srgbClr val="475158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800" b="1" kern="1200"/>
        </a:p>
      </dsp:txBody>
      <dsp:txXfrm rot="10800000">
        <a:off x="2889964" y="3229675"/>
        <a:ext cx="367515" cy="368506"/>
      </dsp:txXfrm>
    </dsp:sp>
    <dsp:sp modelId="{411F9294-BAF1-4EF3-AC33-160BBD8EDD76}">
      <dsp:nvSpPr>
        <dsp:cNvPr id="0" name=""/>
        <dsp:cNvSpPr/>
      </dsp:nvSpPr>
      <dsp:spPr>
        <a:xfrm>
          <a:off x="8285" y="2670972"/>
          <a:ext cx="2476519" cy="1485911"/>
        </a:xfrm>
        <a:prstGeom prst="roundRect">
          <a:avLst>
            <a:gd name="adj" fmla="val 10000"/>
          </a:avLst>
        </a:prstGeom>
        <a:solidFill>
          <a:srgbClr val="475158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b="1" kern="1200" dirty="0"/>
            <a:t>ANALIZA DANYCH Z BADANIA </a:t>
          </a:r>
          <a:br>
            <a:rPr lang="pl-PL" sz="2200" b="1" kern="1200" dirty="0"/>
          </a:br>
          <a:r>
            <a:rPr lang="pl-PL" sz="2200" b="1" kern="1200" dirty="0"/>
            <a:t>SELF-REPORT</a:t>
          </a:r>
        </a:p>
      </dsp:txBody>
      <dsp:txXfrm>
        <a:off x="51806" y="2714493"/>
        <a:ext cx="2389477" cy="13988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F88584-A99D-4842-9EF9-CB71905423F5}" type="datetimeFigureOut">
              <a:rPr lang="pl-PL" smtClean="0"/>
              <a:t>28.11.2023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834D0A-AC08-4B44-A30B-801D6377082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157211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Krysia</a:t>
            </a:r>
          </a:p>
          <a:p>
            <a:r>
              <a:rPr lang="pl-PL" dirty="0"/>
              <a:t>Statystyka sądowa</a:t>
            </a:r>
          </a:p>
          <a:p>
            <a:r>
              <a:rPr lang="pl-PL" dirty="0"/>
              <a:t>Do 2007/208 roku wzrost liczby orzeczeń, później spadek do 2017 roku, później stabilny poziom</a:t>
            </a:r>
            <a:endParaRPr lang="en-GB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8B3784F3-2271-4F8D-A0BC-8F40E6849FE5}" type="slidenum">
              <a:rPr lang="pl-PL" noProof="0" smtClean="0"/>
              <a:t>7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val="6587842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7.jpe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7.jpe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Google Shape;91;p1">
            <a:extLst>
              <a:ext uri="{FF2B5EF4-FFF2-40B4-BE49-F238E27FC236}">
                <a16:creationId xmlns:a16="http://schemas.microsoft.com/office/drawing/2014/main" id="{CEC8DDD3-7D39-49D5-BAF5-8709E5B13F7E}"/>
              </a:ext>
            </a:extLst>
          </p:cNvPr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569687" y="333854"/>
            <a:ext cx="3312401" cy="1230959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Prostokąt 8">
            <a:extLst>
              <a:ext uri="{FF2B5EF4-FFF2-40B4-BE49-F238E27FC236}">
                <a16:creationId xmlns:a16="http://schemas.microsoft.com/office/drawing/2014/main" id="{093B0470-50D0-43CF-93FD-00C4D71694EC}"/>
              </a:ext>
            </a:extLst>
          </p:cNvPr>
          <p:cNvSpPr/>
          <p:nvPr userDrawn="1"/>
        </p:nvSpPr>
        <p:spPr>
          <a:xfrm>
            <a:off x="4692073" y="-19898"/>
            <a:ext cx="7499927" cy="687789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7B31F674-6F2A-40C2-BEA9-C82BF71350C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148262" y="526443"/>
            <a:ext cx="5518951" cy="2387600"/>
          </a:xfrm>
        </p:spPr>
        <p:txBody>
          <a:bodyPr anchor="b">
            <a:normAutofit/>
          </a:bodyPr>
          <a:lstStyle>
            <a:lvl1pPr algn="ctr">
              <a:defRPr sz="5200"/>
            </a:lvl1pPr>
          </a:lstStyle>
          <a:p>
            <a:r>
              <a:rPr lang="pl-PL" dirty="0"/>
              <a:t>Tytuł prezentacji</a:t>
            </a:r>
          </a:p>
        </p:txBody>
      </p:sp>
      <p:pic>
        <p:nvPicPr>
          <p:cNvPr id="16" name="pasted-image.pdf" descr="pasted-image.pdf">
            <a:extLst>
              <a:ext uri="{FF2B5EF4-FFF2-40B4-BE49-F238E27FC236}">
                <a16:creationId xmlns:a16="http://schemas.microsoft.com/office/drawing/2014/main" id="{72E14FB1-3C8C-4477-A9C4-87150C406A9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893801" y="2031630"/>
            <a:ext cx="2429738" cy="1247029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Podtytuł 2">
            <a:extLst>
              <a:ext uri="{FF2B5EF4-FFF2-40B4-BE49-F238E27FC236}">
                <a16:creationId xmlns:a16="http://schemas.microsoft.com/office/drawing/2014/main" id="{8CFDBAD2-47AB-45E1-9B60-83C2E258216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128201" y="3210763"/>
            <a:ext cx="5518951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dirty="0"/>
              <a:t>Podtytuł prezentacji</a:t>
            </a:r>
          </a:p>
        </p:txBody>
      </p:sp>
      <p:pic>
        <p:nvPicPr>
          <p:cNvPr id="18" name="Obraz 17">
            <a:extLst>
              <a:ext uri="{FF2B5EF4-FFF2-40B4-BE49-F238E27FC236}">
                <a16:creationId xmlns:a16="http://schemas.microsoft.com/office/drawing/2014/main" id="{783A929E-9591-404F-BE4F-245E660E815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839" b="13483"/>
          <a:stretch/>
        </p:blipFill>
        <p:spPr>
          <a:xfrm>
            <a:off x="626875" y="5457958"/>
            <a:ext cx="1469170" cy="1053079"/>
          </a:xfrm>
          <a:prstGeom prst="rect">
            <a:avLst/>
          </a:prstGeom>
        </p:spPr>
      </p:pic>
      <p:sp>
        <p:nvSpPr>
          <p:cNvPr id="10" name="Symbol zastępczy zawartości 2">
            <a:extLst>
              <a:ext uri="{FF2B5EF4-FFF2-40B4-BE49-F238E27FC236}">
                <a16:creationId xmlns:a16="http://schemas.microsoft.com/office/drawing/2014/main" id="{AA5FD9A8-978B-4E0B-9AAF-4DB289266931}"/>
              </a:ext>
            </a:extLst>
          </p:cNvPr>
          <p:cNvSpPr txBox="1">
            <a:spLocks/>
          </p:cNvSpPr>
          <p:nvPr userDrawn="1"/>
        </p:nvSpPr>
        <p:spPr>
          <a:xfrm>
            <a:off x="1705231" y="5368359"/>
            <a:ext cx="2986841" cy="1232279"/>
          </a:xfrm>
          <a:prstGeom prst="rect">
            <a:avLst/>
          </a:prstGeom>
        </p:spPr>
        <p:txBody>
          <a:bodyPr/>
          <a:lstStyle>
            <a:lvl1pPr marL="0" marR="0" indent="0" algn="r" defTabSz="914341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b="1" i="0" u="none" strike="noStrike" cap="none" spc="0" baseline="0">
                <a:ln>
                  <a:noFill/>
                </a:ln>
                <a:solidFill>
                  <a:srgbClr val="595959"/>
                </a:solidFill>
                <a:uFillTx/>
                <a:latin typeface="Calibri"/>
                <a:ea typeface="Calibri"/>
                <a:cs typeface="Calibri"/>
                <a:sym typeface="Calibri"/>
              </a:defRPr>
            </a:lvl1pPr>
            <a:lvl2pPr marL="0" marR="0" indent="457171" algn="r" defTabSz="914341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b="0" i="0" u="none" strike="noStrike" cap="none" spc="0" baseline="0">
                <a:ln>
                  <a:noFill/>
                </a:ln>
                <a:solidFill>
                  <a:srgbClr val="595959"/>
                </a:solidFill>
                <a:uFillTx/>
                <a:latin typeface="Calibri"/>
                <a:ea typeface="Calibri"/>
                <a:cs typeface="Calibri"/>
                <a:sym typeface="Calibri"/>
              </a:defRPr>
            </a:lvl2pPr>
            <a:lvl3pPr marL="0" marR="0" indent="914341" algn="r" defTabSz="914341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b="0" i="0" u="none" strike="noStrike" cap="none" spc="0" baseline="0">
                <a:ln>
                  <a:noFill/>
                </a:ln>
                <a:solidFill>
                  <a:srgbClr val="595959"/>
                </a:solidFill>
                <a:uFillTx/>
                <a:latin typeface="Calibri"/>
                <a:ea typeface="Calibri"/>
                <a:cs typeface="Calibri"/>
                <a:sym typeface="Calibri"/>
              </a:defRPr>
            </a:lvl3pPr>
            <a:lvl4pPr marL="0" marR="0" indent="1371511" algn="r" defTabSz="914341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b="0" i="0" u="none" strike="noStrike" cap="none" spc="0" baseline="0">
                <a:ln>
                  <a:noFill/>
                </a:ln>
                <a:solidFill>
                  <a:srgbClr val="595959"/>
                </a:solidFill>
                <a:uFillTx/>
                <a:latin typeface="Calibri"/>
                <a:ea typeface="Calibri"/>
                <a:cs typeface="Calibri"/>
                <a:sym typeface="Calibri"/>
              </a:defRPr>
            </a:lvl4pPr>
            <a:lvl5pPr marL="0" marR="0" indent="1828682" algn="r" defTabSz="914341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b="0" i="0" u="none" strike="noStrike" cap="none" spc="0" baseline="0">
                <a:ln>
                  <a:noFill/>
                </a:ln>
                <a:solidFill>
                  <a:srgbClr val="595959"/>
                </a:solidFill>
                <a:uFillTx/>
                <a:latin typeface="Calibri"/>
                <a:ea typeface="Calibri"/>
                <a:cs typeface="Calibri"/>
                <a:sym typeface="Calibri"/>
              </a:defRPr>
            </a:lvl5pPr>
            <a:lvl6pPr marL="0" marR="0" indent="2285852" algn="l" defTabSz="914341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"/>
                <a:ea typeface="Calibri"/>
                <a:cs typeface="Calibri"/>
                <a:sym typeface="Calibri"/>
              </a:defRPr>
            </a:lvl6pPr>
            <a:lvl7pPr marL="0" marR="0" indent="2743022" algn="l" defTabSz="914341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"/>
                <a:ea typeface="Calibri"/>
                <a:cs typeface="Calibri"/>
                <a:sym typeface="Calibri"/>
              </a:defRPr>
            </a:lvl7pPr>
            <a:lvl8pPr marL="0" marR="0" indent="3200192" algn="l" defTabSz="914341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"/>
                <a:ea typeface="Calibri"/>
                <a:cs typeface="Calibri"/>
                <a:sym typeface="Calibri"/>
              </a:defRPr>
            </a:lvl8pPr>
            <a:lvl9pPr marL="0" marR="0" indent="3657363" algn="l" defTabSz="914341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algn="ctr"/>
            <a:r>
              <a:rPr lang="pl-PL" sz="1776" dirty="0">
                <a:solidFill>
                  <a:schemeClr val="tx1"/>
                </a:solidFill>
                <a:latin typeface="+mj-lt"/>
              </a:rPr>
              <a:t>Grant: </a:t>
            </a:r>
            <a:br>
              <a:rPr lang="pl-PL" sz="1776" dirty="0">
                <a:solidFill>
                  <a:schemeClr val="tx1"/>
                </a:solidFill>
                <a:latin typeface="+mj-lt"/>
              </a:rPr>
            </a:br>
            <a:r>
              <a:rPr lang="pl-PL" sz="1400" dirty="0">
                <a:solidFill>
                  <a:schemeClr val="tx1"/>
                </a:solidFill>
                <a:latin typeface="+mj-lt"/>
              </a:rPr>
              <a:t>Przestępczość i zachowania antyspołeczne nieletnich </a:t>
            </a:r>
          </a:p>
          <a:p>
            <a:pPr algn="ctr"/>
            <a:r>
              <a:rPr lang="pl-PL" sz="1400" dirty="0">
                <a:solidFill>
                  <a:schemeClr val="tx1"/>
                </a:solidFill>
                <a:latin typeface="+mj-lt"/>
              </a:rPr>
              <a:t>we współczesnej Polsce</a:t>
            </a:r>
            <a:br>
              <a:rPr lang="pl-PL" sz="1400" dirty="0">
                <a:solidFill>
                  <a:schemeClr val="tx1"/>
                </a:solidFill>
                <a:latin typeface="+mj-lt"/>
              </a:rPr>
            </a:br>
            <a:r>
              <a:rPr lang="pl-PL" sz="1400" dirty="0">
                <a:solidFill>
                  <a:schemeClr val="tx1"/>
                </a:solidFill>
                <a:latin typeface="+mj-lt"/>
              </a:rPr>
              <a:t>(</a:t>
            </a:r>
            <a:r>
              <a:rPr lang="en-US" sz="1400" dirty="0">
                <a:solidFill>
                  <a:schemeClr val="tx1"/>
                </a:solidFill>
                <a:latin typeface="+mj-lt"/>
              </a:rPr>
              <a:t>2020/39/B/HS5/01530</a:t>
            </a:r>
            <a:r>
              <a:rPr lang="pl-PL" sz="1400" dirty="0">
                <a:solidFill>
                  <a:schemeClr val="tx1"/>
                </a:solidFill>
                <a:latin typeface="+mj-lt"/>
              </a:rPr>
              <a:t>)</a:t>
            </a:r>
            <a:endParaRPr lang="pl-PL" sz="1037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4" name="Symbol zastępczy tekstu 13">
            <a:extLst>
              <a:ext uri="{FF2B5EF4-FFF2-40B4-BE49-F238E27FC236}">
                <a16:creationId xmlns:a16="http://schemas.microsoft.com/office/drawing/2014/main" id="{6EC45178-FE06-4A30-80B7-2B537D4D1DF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148262" y="5167920"/>
            <a:ext cx="5519737" cy="1163637"/>
          </a:xfrm>
        </p:spPr>
        <p:txBody>
          <a:bodyPr/>
          <a:lstStyle>
            <a:lvl1pPr marL="0" indent="0" algn="ctr">
              <a:buNone/>
              <a:defRPr b="1"/>
            </a:lvl1pPr>
            <a:lvl5pPr marL="1828800" indent="0">
              <a:buNone/>
              <a:defRPr/>
            </a:lvl5pPr>
          </a:lstStyle>
          <a:p>
            <a:pPr lvl="0"/>
            <a:r>
              <a:rPr lang="pl-PL" dirty="0"/>
              <a:t>Imię i nazwisko autora</a:t>
            </a:r>
          </a:p>
        </p:txBody>
      </p:sp>
      <p:pic>
        <p:nvPicPr>
          <p:cNvPr id="1026" name="Picture 2" descr="Narodowe Centrum Nauki ogłosiło konkursy na projekty badawcze | Uniwersytet  Przyrodniczy w Poznaniu">
            <a:extLst>
              <a:ext uri="{FF2B5EF4-FFF2-40B4-BE49-F238E27FC236}">
                <a16:creationId xmlns:a16="http://schemas.microsoft.com/office/drawing/2014/main" id="{8D907820-E168-47B6-943D-6C976163E706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896" b="28214"/>
          <a:stretch/>
        </p:blipFill>
        <p:spPr bwMode="auto">
          <a:xfrm>
            <a:off x="760679" y="4044778"/>
            <a:ext cx="2596855" cy="6919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219911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>
            <a:extLst>
              <a:ext uri="{FF2B5EF4-FFF2-40B4-BE49-F238E27FC236}">
                <a16:creationId xmlns:a16="http://schemas.microsoft.com/office/drawing/2014/main" id="{A9A8D51D-9696-4D92-8657-E33FD2B831E2}"/>
              </a:ext>
            </a:extLst>
          </p:cNvPr>
          <p:cNvSpPr/>
          <p:nvPr userDrawn="1"/>
        </p:nvSpPr>
        <p:spPr>
          <a:xfrm>
            <a:off x="1810327" y="-19898"/>
            <a:ext cx="10381673" cy="687789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63AB0E23-5287-4841-8733-E801EA9BDB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6454" y="365125"/>
            <a:ext cx="9427346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B14A33E-A8A8-4F47-9DFB-E609A86727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6454" y="1825625"/>
            <a:ext cx="9427346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7EBBA9A-F2DE-4252-A806-2338809F9E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26454" y="6356350"/>
            <a:ext cx="9427346" cy="365125"/>
          </a:xfrm>
          <a:prstGeom prst="rect">
            <a:avLst/>
          </a:prstGeom>
        </p:spPr>
        <p:txBody>
          <a:bodyPr/>
          <a:lstStyle>
            <a:lvl1pPr>
              <a:defRPr sz="1600" b="1"/>
            </a:lvl1pPr>
          </a:lstStyle>
          <a:p>
            <a:r>
              <a:rPr lang="en-US">
                <a:solidFill>
                  <a:schemeClr val="tx1"/>
                </a:solidFill>
                <a:latin typeface="+mj-lt"/>
              </a:rPr>
              <a:t>Delinquency and anti-social behaviours of juveniles in contemporary Poland</a:t>
            </a:r>
            <a:endParaRPr lang="pl-PL" dirty="0"/>
          </a:p>
        </p:txBody>
      </p:sp>
      <p:pic>
        <p:nvPicPr>
          <p:cNvPr id="11" name="Google Shape;55;p1">
            <a:extLst>
              <a:ext uri="{FF2B5EF4-FFF2-40B4-BE49-F238E27FC236}">
                <a16:creationId xmlns:a16="http://schemas.microsoft.com/office/drawing/2014/main" id="{98BF76FE-038A-4E1F-A2CA-34571C184945}"/>
              </a:ext>
            </a:extLst>
          </p:cNvPr>
          <p:cNvPicPr preferRelativeResize="0"/>
          <p:nvPr userDrawn="1"/>
        </p:nvPicPr>
        <p:blipFill rotWithShape="1">
          <a:blip r:embed="rId2">
            <a:alphaModFix/>
          </a:blip>
          <a:srcRect r="56675"/>
          <a:stretch/>
        </p:blipFill>
        <p:spPr>
          <a:xfrm>
            <a:off x="270257" y="493804"/>
            <a:ext cx="1322033" cy="1398352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id="{8AA58E7A-25E3-4E67-A328-E03A834510B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839" b="13483"/>
          <a:stretch/>
        </p:blipFill>
        <p:spPr>
          <a:xfrm>
            <a:off x="492456" y="5269770"/>
            <a:ext cx="1186947" cy="850786"/>
          </a:xfrm>
          <a:prstGeom prst="rect">
            <a:avLst/>
          </a:prstGeom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1BABC7BB-12F1-4781-BA67-1D763D45BBA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55" r="48819"/>
          <a:stretch/>
        </p:blipFill>
        <p:spPr>
          <a:xfrm>
            <a:off x="270258" y="1831037"/>
            <a:ext cx="1322033" cy="1810723"/>
          </a:xfrm>
          <a:prstGeom prst="rect">
            <a:avLst/>
          </a:prstGeom>
        </p:spPr>
      </p:pic>
      <p:pic>
        <p:nvPicPr>
          <p:cNvPr id="13" name="Picture 6" descr="Opportunities for foreign researchers at different career levels to carry  out research in Poland - POLONEZ BIS, OPUS and PRELUDIUM programs | EURAXESS">
            <a:extLst>
              <a:ext uri="{FF2B5EF4-FFF2-40B4-BE49-F238E27FC236}">
                <a16:creationId xmlns:a16="http://schemas.microsoft.com/office/drawing/2014/main" id="{320D5FE7-B2A9-4982-8391-304444AAAEB8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622" r="75480" b="37229"/>
          <a:stretch/>
        </p:blipFill>
        <p:spPr bwMode="auto">
          <a:xfrm>
            <a:off x="380506" y="3520166"/>
            <a:ext cx="1186417" cy="1458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5256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>
            <a:extLst>
              <a:ext uri="{FF2B5EF4-FFF2-40B4-BE49-F238E27FC236}">
                <a16:creationId xmlns:a16="http://schemas.microsoft.com/office/drawing/2014/main" id="{788A6E98-BBF1-453F-B46A-22A3B5F70C41}"/>
              </a:ext>
            </a:extLst>
          </p:cNvPr>
          <p:cNvSpPr/>
          <p:nvPr userDrawn="1"/>
        </p:nvSpPr>
        <p:spPr>
          <a:xfrm>
            <a:off x="4692073" y="-19898"/>
            <a:ext cx="7499927" cy="687789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5326CD35-B4CF-4A87-B029-A8917A4920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5580" y="481310"/>
            <a:ext cx="6091869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3E148021-8506-44C7-849F-C2FD775C00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55579" y="3554182"/>
            <a:ext cx="6091869" cy="1572003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pic>
        <p:nvPicPr>
          <p:cNvPr id="10" name="Obraz 9">
            <a:extLst>
              <a:ext uri="{FF2B5EF4-FFF2-40B4-BE49-F238E27FC236}">
                <a16:creationId xmlns:a16="http://schemas.microsoft.com/office/drawing/2014/main" id="{F349D25C-D733-4599-BDBE-FC6650B1EBE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839" b="13483"/>
          <a:stretch/>
        </p:blipFill>
        <p:spPr>
          <a:xfrm>
            <a:off x="3459488" y="5967168"/>
            <a:ext cx="1239689" cy="888591"/>
          </a:xfrm>
          <a:prstGeom prst="rect">
            <a:avLst/>
          </a:prstGeom>
        </p:spPr>
      </p:pic>
      <p:pic>
        <p:nvPicPr>
          <p:cNvPr id="6" name="Google Shape;55;p1">
            <a:extLst>
              <a:ext uri="{FF2B5EF4-FFF2-40B4-BE49-F238E27FC236}">
                <a16:creationId xmlns:a16="http://schemas.microsoft.com/office/drawing/2014/main" id="{B30C3FE1-BCDC-49AE-8952-7A03B630608E}"/>
              </a:ext>
            </a:extLst>
          </p:cNvPr>
          <p:cNvPicPr preferRelativeResize="0"/>
          <p:nvPr userDrawn="1"/>
        </p:nvPicPr>
        <p:blipFill rotWithShape="1">
          <a:blip r:embed="rId3">
            <a:alphaModFix/>
          </a:blip>
          <a:srcRect r="56675"/>
          <a:stretch/>
        </p:blipFill>
        <p:spPr>
          <a:xfrm>
            <a:off x="128156" y="6004973"/>
            <a:ext cx="756611" cy="850787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Obraz 7">
            <a:extLst>
              <a:ext uri="{FF2B5EF4-FFF2-40B4-BE49-F238E27FC236}">
                <a16:creationId xmlns:a16="http://schemas.microsoft.com/office/drawing/2014/main" id="{D855A7CA-7FF4-4154-97B3-F1215B17C94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55" t="11322" r="48819" b="11452"/>
          <a:stretch/>
        </p:blipFill>
        <p:spPr>
          <a:xfrm>
            <a:off x="1126500" y="6007214"/>
            <a:ext cx="804352" cy="850786"/>
          </a:xfrm>
          <a:prstGeom prst="rect">
            <a:avLst/>
          </a:prstGeom>
        </p:spPr>
      </p:pic>
      <p:pic>
        <p:nvPicPr>
          <p:cNvPr id="9" name="Picture 6" descr="Opportunities for foreign researchers at different career levels to carry  out research in Poland - POLONEZ BIS, OPUS and PRELUDIUM programs | EURAXESS">
            <a:extLst>
              <a:ext uri="{FF2B5EF4-FFF2-40B4-BE49-F238E27FC236}">
                <a16:creationId xmlns:a16="http://schemas.microsoft.com/office/drawing/2014/main" id="{42078C7A-C779-4051-A77B-2222F90C3A17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972" r="75480" b="41428"/>
          <a:stretch/>
        </p:blipFill>
        <p:spPr bwMode="auto">
          <a:xfrm>
            <a:off x="2172585" y="5962815"/>
            <a:ext cx="1065495" cy="895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958228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11">
            <a:extLst>
              <a:ext uri="{FF2B5EF4-FFF2-40B4-BE49-F238E27FC236}">
                <a16:creationId xmlns:a16="http://schemas.microsoft.com/office/drawing/2014/main" id="{E3376361-34D7-4DA5-8BAA-E171B7D1699D}"/>
              </a:ext>
            </a:extLst>
          </p:cNvPr>
          <p:cNvSpPr/>
          <p:nvPr userDrawn="1"/>
        </p:nvSpPr>
        <p:spPr>
          <a:xfrm>
            <a:off x="1810327" y="-19898"/>
            <a:ext cx="10381673" cy="687789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00" b="1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E951CCC5-01A9-454D-889E-9E4ACDC6BF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6582" y="365125"/>
            <a:ext cx="9377218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96D6E2F-BA04-4436-B0E5-7B54259691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976582" y="1825625"/>
            <a:ext cx="4537364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pl-PL" dirty="0"/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EF4F595-5437-4716-AB96-04EC32D738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038108" y="1825625"/>
            <a:ext cx="4315691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034350D3-CBE5-473F-95B8-60B4217A8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76581" y="6356350"/>
            <a:ext cx="9377217" cy="365125"/>
          </a:xfrm>
          <a:prstGeom prst="rect">
            <a:avLst/>
          </a:prstGeom>
        </p:spPr>
        <p:txBody>
          <a:bodyPr/>
          <a:lstStyle>
            <a:lvl1pPr>
              <a:defRPr sz="1600" b="1"/>
            </a:lvl1pPr>
          </a:lstStyle>
          <a:p>
            <a:r>
              <a:rPr lang="en-US" dirty="0">
                <a:solidFill>
                  <a:schemeClr val="tx1"/>
                </a:solidFill>
                <a:latin typeface="+mj-lt"/>
              </a:rPr>
              <a:t>Delinquency and anti-social </a:t>
            </a:r>
            <a:r>
              <a:rPr lang="en-US" dirty="0" err="1">
                <a:solidFill>
                  <a:schemeClr val="tx1"/>
                </a:solidFill>
                <a:latin typeface="+mj-lt"/>
              </a:rPr>
              <a:t>behaviours</a:t>
            </a:r>
            <a:r>
              <a:rPr lang="en-US" dirty="0">
                <a:solidFill>
                  <a:schemeClr val="tx1"/>
                </a:solidFill>
                <a:latin typeface="+mj-lt"/>
              </a:rPr>
              <a:t> of juveniles in contemporary Poland</a:t>
            </a:r>
            <a:endParaRPr lang="pl-PL" dirty="0"/>
          </a:p>
        </p:txBody>
      </p:sp>
      <p:pic>
        <p:nvPicPr>
          <p:cNvPr id="13" name="Google Shape;55;p1">
            <a:extLst>
              <a:ext uri="{FF2B5EF4-FFF2-40B4-BE49-F238E27FC236}">
                <a16:creationId xmlns:a16="http://schemas.microsoft.com/office/drawing/2014/main" id="{80BF2B29-E2A1-417A-94A3-DCA496D311B4}"/>
              </a:ext>
            </a:extLst>
          </p:cNvPr>
          <p:cNvPicPr preferRelativeResize="0"/>
          <p:nvPr userDrawn="1"/>
        </p:nvPicPr>
        <p:blipFill rotWithShape="1">
          <a:blip r:embed="rId2">
            <a:alphaModFix/>
          </a:blip>
          <a:srcRect r="56675"/>
          <a:stretch/>
        </p:blipFill>
        <p:spPr>
          <a:xfrm>
            <a:off x="270257" y="493804"/>
            <a:ext cx="1322033" cy="1398352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Obraz 13">
            <a:extLst>
              <a:ext uri="{FF2B5EF4-FFF2-40B4-BE49-F238E27FC236}">
                <a16:creationId xmlns:a16="http://schemas.microsoft.com/office/drawing/2014/main" id="{7F4C9D3E-142F-463B-860A-2C5F8B5C661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55" r="48819"/>
          <a:stretch/>
        </p:blipFill>
        <p:spPr>
          <a:xfrm>
            <a:off x="270258" y="1831037"/>
            <a:ext cx="1322033" cy="1810723"/>
          </a:xfrm>
          <a:prstGeom prst="rect">
            <a:avLst/>
          </a:prstGeom>
        </p:spPr>
      </p:pic>
      <p:pic>
        <p:nvPicPr>
          <p:cNvPr id="15" name="Picture 6" descr="Opportunities for foreign researchers at different career levels to carry  out research in Poland - POLONEZ BIS, OPUS and PRELUDIUM programs | EURAXESS">
            <a:extLst>
              <a:ext uri="{FF2B5EF4-FFF2-40B4-BE49-F238E27FC236}">
                <a16:creationId xmlns:a16="http://schemas.microsoft.com/office/drawing/2014/main" id="{93CC3ED8-2B56-4C9B-806D-B10B9C8167F4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622" r="75480" b="37229"/>
          <a:stretch/>
        </p:blipFill>
        <p:spPr bwMode="auto">
          <a:xfrm>
            <a:off x="380506" y="3520166"/>
            <a:ext cx="1186417" cy="1458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44A50D34-D584-4A29-B9D1-5FEA1258835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839" b="13483"/>
          <a:stretch/>
        </p:blipFill>
        <p:spPr>
          <a:xfrm>
            <a:off x="492456" y="5269770"/>
            <a:ext cx="1186947" cy="850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6627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>
            <a:extLst>
              <a:ext uri="{FF2B5EF4-FFF2-40B4-BE49-F238E27FC236}">
                <a16:creationId xmlns:a16="http://schemas.microsoft.com/office/drawing/2014/main" id="{0557F3BA-A5EC-409B-B7E3-A60152089199}"/>
              </a:ext>
            </a:extLst>
          </p:cNvPr>
          <p:cNvSpPr/>
          <p:nvPr userDrawn="1"/>
        </p:nvSpPr>
        <p:spPr>
          <a:xfrm>
            <a:off x="1810327" y="-19898"/>
            <a:ext cx="10381673" cy="687789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00" b="1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02FE305-FF14-4E9A-8569-C203C7F560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2690" y="365125"/>
            <a:ext cx="9452697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0569754-4522-430D-BC7A-9EBC992016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902690" y="1681163"/>
            <a:ext cx="463059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7A062653-3A7C-4C27-9464-957387A655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902690" y="2505074"/>
            <a:ext cx="4630590" cy="4217001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39404F74-11DD-420B-8DDA-C48EE4533A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968114" y="1681163"/>
            <a:ext cx="4387274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CD72131F-554B-4DBD-9C97-3C6ACD042D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968114" y="2505075"/>
            <a:ext cx="4387274" cy="421700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pic>
        <p:nvPicPr>
          <p:cNvPr id="14" name="Google Shape;55;p1">
            <a:extLst>
              <a:ext uri="{FF2B5EF4-FFF2-40B4-BE49-F238E27FC236}">
                <a16:creationId xmlns:a16="http://schemas.microsoft.com/office/drawing/2014/main" id="{9F0C8BDD-E989-4034-9A9B-A19E9F434D15}"/>
              </a:ext>
            </a:extLst>
          </p:cNvPr>
          <p:cNvPicPr preferRelativeResize="0"/>
          <p:nvPr userDrawn="1"/>
        </p:nvPicPr>
        <p:blipFill rotWithShape="1">
          <a:blip r:embed="rId2">
            <a:alphaModFix/>
          </a:blip>
          <a:srcRect r="56675"/>
          <a:stretch/>
        </p:blipFill>
        <p:spPr>
          <a:xfrm>
            <a:off x="270257" y="493804"/>
            <a:ext cx="1322033" cy="1398352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55;p1">
            <a:extLst>
              <a:ext uri="{FF2B5EF4-FFF2-40B4-BE49-F238E27FC236}">
                <a16:creationId xmlns:a16="http://schemas.microsoft.com/office/drawing/2014/main" id="{A09D42EB-74E4-4DBC-9564-09E22CE6B60B}"/>
              </a:ext>
            </a:extLst>
          </p:cNvPr>
          <p:cNvPicPr preferRelativeResize="0"/>
          <p:nvPr userDrawn="1"/>
        </p:nvPicPr>
        <p:blipFill rotWithShape="1">
          <a:blip r:embed="rId2">
            <a:alphaModFix/>
          </a:blip>
          <a:srcRect r="56675"/>
          <a:stretch/>
        </p:blipFill>
        <p:spPr>
          <a:xfrm>
            <a:off x="270257" y="493804"/>
            <a:ext cx="1322033" cy="1398352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Obraz 17">
            <a:extLst>
              <a:ext uri="{FF2B5EF4-FFF2-40B4-BE49-F238E27FC236}">
                <a16:creationId xmlns:a16="http://schemas.microsoft.com/office/drawing/2014/main" id="{8DA88EDD-4545-49C3-B0E7-716A112F175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55" r="48819"/>
          <a:stretch/>
        </p:blipFill>
        <p:spPr>
          <a:xfrm>
            <a:off x="270258" y="1831037"/>
            <a:ext cx="1322033" cy="1810723"/>
          </a:xfrm>
          <a:prstGeom prst="rect">
            <a:avLst/>
          </a:prstGeom>
        </p:spPr>
      </p:pic>
      <p:pic>
        <p:nvPicPr>
          <p:cNvPr id="19" name="Picture 6" descr="Opportunities for foreign researchers at different career levels to carry  out research in Poland - POLONEZ BIS, OPUS and PRELUDIUM programs | EURAXESS">
            <a:extLst>
              <a:ext uri="{FF2B5EF4-FFF2-40B4-BE49-F238E27FC236}">
                <a16:creationId xmlns:a16="http://schemas.microsoft.com/office/drawing/2014/main" id="{B6350A88-2598-464F-AE49-A32B9354A69F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622" r="75480" b="37229"/>
          <a:stretch/>
        </p:blipFill>
        <p:spPr bwMode="auto">
          <a:xfrm>
            <a:off x="380506" y="3520166"/>
            <a:ext cx="1186417" cy="1458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id="{C902F0D5-049D-453B-A1F9-A3D6FDB9AE5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839" b="13483"/>
          <a:stretch/>
        </p:blipFill>
        <p:spPr>
          <a:xfrm>
            <a:off x="492456" y="5269770"/>
            <a:ext cx="1186947" cy="850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4546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>
            <a:extLst>
              <a:ext uri="{FF2B5EF4-FFF2-40B4-BE49-F238E27FC236}">
                <a16:creationId xmlns:a16="http://schemas.microsoft.com/office/drawing/2014/main" id="{13E8AECD-9B6E-4DA4-A0A8-EF8C6B38E03B}"/>
              </a:ext>
            </a:extLst>
          </p:cNvPr>
          <p:cNvSpPr/>
          <p:nvPr userDrawn="1"/>
        </p:nvSpPr>
        <p:spPr>
          <a:xfrm>
            <a:off x="4941455" y="-19898"/>
            <a:ext cx="7250545" cy="687789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AAC1CB0-DE40-438F-9BBD-527A712083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pic>
        <p:nvPicPr>
          <p:cNvPr id="12" name="Obraz 11">
            <a:extLst>
              <a:ext uri="{FF2B5EF4-FFF2-40B4-BE49-F238E27FC236}">
                <a16:creationId xmlns:a16="http://schemas.microsoft.com/office/drawing/2014/main" id="{33013E0F-EC18-4DB7-BC3A-09F8511CE47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839" b="13483"/>
          <a:stretch/>
        </p:blipFill>
        <p:spPr>
          <a:xfrm>
            <a:off x="3459488" y="5967168"/>
            <a:ext cx="1239689" cy="888591"/>
          </a:xfrm>
          <a:prstGeom prst="rect">
            <a:avLst/>
          </a:prstGeom>
        </p:spPr>
      </p:pic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990E0E3-D754-4FAF-8510-109EDAE13E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574288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5BA07DAE-2B0C-4627-8D98-7B5725E51E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pic>
        <p:nvPicPr>
          <p:cNvPr id="9" name="Google Shape;55;p1">
            <a:extLst>
              <a:ext uri="{FF2B5EF4-FFF2-40B4-BE49-F238E27FC236}">
                <a16:creationId xmlns:a16="http://schemas.microsoft.com/office/drawing/2014/main" id="{81E361A8-F8DD-4A8B-AEDE-89AB476D442C}"/>
              </a:ext>
            </a:extLst>
          </p:cNvPr>
          <p:cNvPicPr preferRelativeResize="0"/>
          <p:nvPr userDrawn="1"/>
        </p:nvPicPr>
        <p:blipFill rotWithShape="1">
          <a:blip r:embed="rId3">
            <a:alphaModFix/>
          </a:blip>
          <a:srcRect r="56675"/>
          <a:stretch/>
        </p:blipFill>
        <p:spPr>
          <a:xfrm>
            <a:off x="136394" y="6004973"/>
            <a:ext cx="756611" cy="8507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Obraz 9">
            <a:extLst>
              <a:ext uri="{FF2B5EF4-FFF2-40B4-BE49-F238E27FC236}">
                <a16:creationId xmlns:a16="http://schemas.microsoft.com/office/drawing/2014/main" id="{7DFF25A9-D363-4431-B53F-AB7FEBBDD6D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55" t="11322" r="48819" b="11452"/>
          <a:stretch/>
        </p:blipFill>
        <p:spPr>
          <a:xfrm>
            <a:off x="1134738" y="6007214"/>
            <a:ext cx="804352" cy="850786"/>
          </a:xfrm>
          <a:prstGeom prst="rect">
            <a:avLst/>
          </a:prstGeom>
        </p:spPr>
      </p:pic>
      <p:pic>
        <p:nvPicPr>
          <p:cNvPr id="11" name="Picture 6" descr="Opportunities for foreign researchers at different career levels to carry  out research in Poland - POLONEZ BIS, OPUS and PRELUDIUM programs | EURAXESS">
            <a:extLst>
              <a:ext uri="{FF2B5EF4-FFF2-40B4-BE49-F238E27FC236}">
                <a16:creationId xmlns:a16="http://schemas.microsoft.com/office/drawing/2014/main" id="{DBB2F7EA-E61C-449D-9EFF-1826096BD3C8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972" r="75480" b="41428"/>
          <a:stretch/>
        </p:blipFill>
        <p:spPr bwMode="auto">
          <a:xfrm>
            <a:off x="2180823" y="5962815"/>
            <a:ext cx="1065495" cy="895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2956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5BB08DB4-D22F-48B2-92D0-74B6049A2D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254DE65D-813F-4A90-8C09-EC9414BA68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89337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6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8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lickr.com/photos/theoryclub/19023451" TargetMode="External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9022F23-BA9A-46CF-BB7A-0CC0997E67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48262" y="526443"/>
            <a:ext cx="5877701" cy="2387600"/>
          </a:xfrm>
        </p:spPr>
        <p:txBody>
          <a:bodyPr>
            <a:normAutofit/>
          </a:bodyPr>
          <a:lstStyle/>
          <a:p>
            <a:r>
              <a:rPr lang="pl-PL" b="1" dirty="0"/>
              <a:t>BADANIA NAD NIELETNIMI</a:t>
            </a:r>
            <a:br>
              <a:rPr lang="pl-PL" b="1" dirty="0"/>
            </a:br>
            <a:endParaRPr lang="pl-PL" b="1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60739638-FF4B-49E9-8894-6AFD8E451B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97186" y="3210763"/>
            <a:ext cx="7494813" cy="1655762"/>
          </a:xfrm>
        </p:spPr>
        <p:txBody>
          <a:bodyPr>
            <a:normAutofit/>
          </a:bodyPr>
          <a:lstStyle/>
          <a:p>
            <a:r>
              <a:rPr lang="pl-PL" sz="4000" b="1" dirty="0"/>
              <a:t>zmiany, metodologia, wyzwania</a:t>
            </a:r>
            <a:endParaRPr lang="pl-PL" sz="4000" dirty="0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7AA85BAD-419E-4463-917C-686077F5233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148261" y="5167920"/>
            <a:ext cx="6695395" cy="1163637"/>
          </a:xfrm>
        </p:spPr>
        <p:txBody>
          <a:bodyPr/>
          <a:lstStyle/>
          <a:p>
            <a:r>
              <a:rPr lang="pl-PL" dirty="0"/>
              <a:t>dr hab. Dagmara Woźniakowska, prof. UW</a:t>
            </a:r>
          </a:p>
        </p:txBody>
      </p:sp>
    </p:spTree>
    <p:extLst>
      <p:ext uri="{BB962C8B-B14F-4D97-AF65-F5344CB8AC3E}">
        <p14:creationId xmlns:p14="http://schemas.microsoft.com/office/powerpoint/2010/main" val="21992265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5">
            <a:extLst>
              <a:ext uri="{FF2B5EF4-FFF2-40B4-BE49-F238E27FC236}">
                <a16:creationId xmlns:a16="http://schemas.microsoft.com/office/drawing/2014/main" id="{B54C5946-8A83-46D3-ADBB-536FF933A4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KWALIFIKACJA PRAWNA </a:t>
            </a:r>
            <a:br>
              <a:rPr lang="pl-PL" b="1" dirty="0"/>
            </a:br>
            <a:r>
              <a:rPr lang="pl-PL" b="1" dirty="0"/>
              <a:t>(n=820) w/w</a:t>
            </a:r>
          </a:p>
        </p:txBody>
      </p:sp>
      <p:graphicFrame>
        <p:nvGraphicFramePr>
          <p:cNvPr id="11" name="Symbol zastępczy zawartości 10">
            <a:extLst>
              <a:ext uri="{FF2B5EF4-FFF2-40B4-BE49-F238E27FC236}">
                <a16:creationId xmlns:a16="http://schemas.microsoft.com/office/drawing/2014/main" id="{868DCE47-E0EC-4B59-92EE-2EF64E322A2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927225" y="1825625"/>
          <a:ext cx="9426575" cy="488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211229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6473EF7-9CFB-4E0D-AFC0-1497713118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RZADZIEJ POPEŁNIANE </a:t>
            </a:r>
            <a:br>
              <a:rPr lang="pl-PL" b="1" dirty="0"/>
            </a:br>
            <a:r>
              <a:rPr lang="pl-PL" b="1" dirty="0"/>
              <a:t>(mniej niż 20 przypadków)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BB893696-DD1C-427B-BBBD-548E351A3A3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 dirty="0"/>
              <a:t>znęcanie się (207 kk)</a:t>
            </a:r>
          </a:p>
          <a:p>
            <a:r>
              <a:rPr lang="pl-PL" dirty="0"/>
              <a:t>znieważenie, zniesławienie (212, 216 kk)</a:t>
            </a:r>
          </a:p>
          <a:p>
            <a:r>
              <a:rPr lang="pl-PL" dirty="0"/>
              <a:t>zmuszenie do określonego zachowania się (191, 304 kk)</a:t>
            </a:r>
          </a:p>
          <a:p>
            <a:r>
              <a:rPr lang="pl-PL" dirty="0"/>
              <a:t>zakłócanie porządku (głośne zachowanie, śmiecenie, picie w miejscu publicznym)</a:t>
            </a:r>
          </a:p>
          <a:p>
            <a:r>
              <a:rPr lang="pl-PL" dirty="0"/>
              <a:t>jazda pod wpływem środków psychoaktywnych (178a kk)	</a:t>
            </a:r>
          </a:p>
          <a:p>
            <a:r>
              <a:rPr lang="pl-PL" dirty="0"/>
              <a:t>spowodowanie wypadku drogowego, wtargnięcie na jezdnię, utrudnianie ruchu drogowego (177, 178 kk)</a:t>
            </a:r>
          </a:p>
          <a:p>
            <a:r>
              <a:rPr lang="pl-PL" dirty="0"/>
              <a:t>Spowodowanie </a:t>
            </a:r>
            <a:r>
              <a:rPr lang="pl-PL"/>
              <a:t>niebezpieczeństwa (160 kk) </a:t>
            </a:r>
            <a:endParaRPr lang="pl-PL" dirty="0"/>
          </a:p>
          <a:p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BA4E2E3F-1ECD-43DC-9D2E-5C225154BE8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 dirty="0"/>
              <a:t>Paserstwo (kupno, przechowywanie, sprzedaż kradzionej rzeczy) (291, 292, 293 kk)</a:t>
            </a:r>
          </a:p>
          <a:p>
            <a:r>
              <a:rPr lang="pl-PL" dirty="0"/>
              <a:t>Oszustwo (286, 287, 297, 298 kk) </a:t>
            </a:r>
          </a:p>
          <a:p>
            <a:r>
              <a:rPr lang="pl-PL" dirty="0"/>
              <a:t>Podrabianie/przerabianie dokumentów, podrobnienie podpisu (270, 272, 273, 274, 275, 306, 310-316 kk)	</a:t>
            </a:r>
          </a:p>
          <a:p>
            <a:r>
              <a:rPr lang="pl-PL" dirty="0"/>
              <a:t>Udział w bójce (158 kk 159 kk)</a:t>
            </a:r>
          </a:p>
          <a:p>
            <a:r>
              <a:rPr lang="pl-PL" dirty="0"/>
              <a:t>Uprawianie, wytwarzanie narkotyków lub dopalaczy (53, 54, 61, 63, 64, 65, 66 ustawy o narkomanii</a:t>
            </a:r>
          </a:p>
          <a:p>
            <a:r>
              <a:rPr lang="pl-PL" dirty="0"/>
              <a:t>Podpalenie (163 kk)</a:t>
            </a:r>
          </a:p>
          <a:p>
            <a:r>
              <a:rPr lang="pl-PL" dirty="0"/>
              <a:t>Zgwałcenie (197, 198, 199 kk)</a:t>
            </a:r>
          </a:p>
          <a:p>
            <a:r>
              <a:rPr lang="pl-PL" b="1" dirty="0"/>
              <a:t>inne	- 5,7%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803673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8DF34CF-5D49-4A8F-BCE4-07BC2F075F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6454" y="365125"/>
            <a:ext cx="9427346" cy="447675"/>
          </a:xfrm>
        </p:spPr>
        <p:txBody>
          <a:bodyPr>
            <a:normAutofit fontScale="90000"/>
          </a:bodyPr>
          <a:lstStyle/>
          <a:p>
            <a:r>
              <a:rPr lang="pl-PL" b="1" dirty="0"/>
              <a:t>DZIEWCZĘTA=195 CHŁOPCY=625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7776A3F3-ABEC-425C-AC35-17ACFD5B12D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6002050"/>
              </p:ext>
            </p:extLst>
          </p:nvPr>
        </p:nvGraphicFramePr>
        <p:xfrm>
          <a:off x="1927225" y="812800"/>
          <a:ext cx="9782175" cy="5875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317099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DA14FF13-B69C-1698-E69A-B12984AE80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4800" dirty="0"/>
              <a:t>DZIĘKUJĘ ZA UWAGĘ </a:t>
            </a:r>
            <a:r>
              <a:rPr lang="pl-PL" sz="4800" dirty="0">
                <a:sym typeface="Wingdings" panose="05000000000000000000" pitchFamily="2" charset="2"/>
              </a:rPr>
              <a:t></a:t>
            </a:r>
          </a:p>
          <a:p>
            <a:pPr marL="0" indent="0" algn="ctr">
              <a:buNone/>
            </a:pPr>
            <a:endParaRPr lang="pl-PL" sz="3600" dirty="0"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pl-PL" sz="3600" dirty="0">
                <a:sym typeface="Wingdings" panose="05000000000000000000" pitchFamily="2" charset="2"/>
              </a:rPr>
              <a:t>dagmara.wozniakowska@uw.edu.pl</a:t>
            </a:r>
            <a:endParaRPr lang="pl-PL" sz="3600" dirty="0"/>
          </a:p>
        </p:txBody>
      </p:sp>
    </p:spTree>
    <p:extLst>
      <p:ext uri="{BB962C8B-B14F-4D97-AF65-F5344CB8AC3E}">
        <p14:creationId xmlns:p14="http://schemas.microsoft.com/office/powerpoint/2010/main" val="2729663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593B8CE-D14B-4F47-855C-7A34A5452D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/>
              <a:t>Przestępczość i zachowania antyspołeczne</a:t>
            </a:r>
            <a:br>
              <a:rPr lang="pl-PL" b="1" dirty="0"/>
            </a:br>
            <a:r>
              <a:rPr lang="pl-PL" b="1" dirty="0"/>
              <a:t>nieletnich we współczesnej Polsce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D7C5964-F9B8-40AE-9B58-DE3A27E59A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pl-PL" sz="3600" dirty="0"/>
              <a:t>Projekt badawczy finansowany jest ze środków Narodowego Centrum Nauki w ramach Konkursu OPUS-20</a:t>
            </a:r>
          </a:p>
          <a:p>
            <a:r>
              <a:rPr lang="pl-PL" sz="3600" dirty="0"/>
              <a:t>Realizowany jest przez Uniwersytet Warszawski oraz Instytut Nauk Prawnych PAN</a:t>
            </a:r>
          </a:p>
        </p:txBody>
      </p:sp>
    </p:spTree>
    <p:extLst>
      <p:ext uri="{BB962C8B-B14F-4D97-AF65-F5344CB8AC3E}">
        <p14:creationId xmlns:p14="http://schemas.microsoft.com/office/powerpoint/2010/main" val="7194333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593B8CE-D14B-4F47-855C-7A34A5452D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/>
              <a:t>ZESPÓŁ BADAWCZY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1733472D-6168-4234-8A82-64AC6F44C9B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2598389"/>
              </p:ext>
            </p:extLst>
          </p:nvPr>
        </p:nvGraphicFramePr>
        <p:xfrm>
          <a:off x="1926453" y="1825625"/>
          <a:ext cx="10152133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Google Shape;55;p1">
            <a:extLst>
              <a:ext uri="{FF2B5EF4-FFF2-40B4-BE49-F238E27FC236}">
                <a16:creationId xmlns:a16="http://schemas.microsoft.com/office/drawing/2014/main" id="{08C489A3-C603-4912-B2D3-6A4B1D595EA3}"/>
              </a:ext>
            </a:extLst>
          </p:cNvPr>
          <p:cNvPicPr preferRelativeResize="0"/>
          <p:nvPr/>
        </p:nvPicPr>
        <p:blipFill rotWithShape="1">
          <a:blip r:embed="rId7">
            <a:alphaModFix/>
          </a:blip>
          <a:srcRect r="56675"/>
          <a:stretch/>
        </p:blipFill>
        <p:spPr>
          <a:xfrm>
            <a:off x="10706986" y="3411101"/>
            <a:ext cx="1087955" cy="1180385"/>
          </a:xfrm>
          <a:prstGeom prst="rect">
            <a:avLst/>
          </a:prstGeom>
          <a:noFill/>
          <a:ln>
            <a:solidFill>
              <a:srgbClr val="475158"/>
            </a:solidFill>
          </a:ln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id="{2DE071FE-5A4C-4F0F-B863-2679EF0AE153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55" r="48819"/>
          <a:stretch/>
        </p:blipFill>
        <p:spPr>
          <a:xfrm>
            <a:off x="5558680" y="3211033"/>
            <a:ext cx="1230234" cy="1684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8652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593B8CE-D14B-4F47-855C-7A34A5452D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SZCZEGÓŁOWE CELE BADAWCZE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D7C5964-F9B8-40AE-9B58-DE3A27E59A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6454" y="1825624"/>
            <a:ext cx="9427346" cy="4939069"/>
          </a:xfrm>
        </p:spPr>
        <p:txBody>
          <a:bodyPr anchor="ctr">
            <a:normAutofit/>
          </a:bodyPr>
          <a:lstStyle/>
          <a:p>
            <a:r>
              <a:rPr lang="pl-PL" sz="3600" dirty="0"/>
              <a:t>Analiza czynników powodujących podejmowanie przez młodzież zachowań antyspołecznych</a:t>
            </a:r>
          </a:p>
          <a:p>
            <a:r>
              <a:rPr lang="pl-PL" sz="3600" dirty="0"/>
              <a:t>Analiza profilu społecznego nieletnich ze szczególnym uwzględnieniem grup:</a:t>
            </a:r>
          </a:p>
          <a:p>
            <a:pPr lvl="1"/>
            <a:r>
              <a:rPr lang="pl-PL" sz="3200" dirty="0"/>
              <a:t>sprawców czynów zabronionych</a:t>
            </a:r>
          </a:p>
          <a:p>
            <a:pPr lvl="1"/>
            <a:r>
              <a:rPr lang="pl-PL" sz="3200" dirty="0"/>
              <a:t>wykazujących przejawy demoralizacji</a:t>
            </a:r>
          </a:p>
          <a:p>
            <a:pPr lvl="1"/>
            <a:r>
              <a:rPr lang="pl-PL" sz="3200" dirty="0"/>
              <a:t>dziewcząt</a:t>
            </a:r>
          </a:p>
          <a:p>
            <a:pPr lvl="1"/>
            <a:r>
              <a:rPr lang="pl-PL" sz="3200" dirty="0"/>
              <a:t>odpowiadających karnie jak dorośli sprawcy</a:t>
            </a:r>
          </a:p>
        </p:txBody>
      </p:sp>
    </p:spTree>
    <p:extLst>
      <p:ext uri="{BB962C8B-B14F-4D97-AF65-F5344CB8AC3E}">
        <p14:creationId xmlns:p14="http://schemas.microsoft.com/office/powerpoint/2010/main" val="29346276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593B8CE-D14B-4F47-855C-7A34A5452D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SZCZEGÓŁOWE CELE BADAWCZE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D7C5964-F9B8-40AE-9B58-DE3A27E59A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6454" y="1825624"/>
            <a:ext cx="9427346" cy="4939069"/>
          </a:xfrm>
        </p:spPr>
        <p:txBody>
          <a:bodyPr anchor="ctr">
            <a:normAutofit/>
          </a:bodyPr>
          <a:lstStyle/>
          <a:p>
            <a:r>
              <a:rPr lang="pl-PL" sz="3200" dirty="0"/>
              <a:t>Analiza struktury czynów karalnych, ich charakterystyki, współsprawców i pokrzywdzonych</a:t>
            </a:r>
          </a:p>
          <a:p>
            <a:r>
              <a:rPr lang="pl-PL" sz="3200" dirty="0"/>
              <a:t>Analiza wpływu czynników: płci, wieku, warunków mieszkaniowych i poziomu edukacji na podejmowanie </a:t>
            </a:r>
            <a:r>
              <a:rPr lang="pl-PL" sz="3200" dirty="0" err="1"/>
              <a:t>zachowań</a:t>
            </a:r>
            <a:r>
              <a:rPr lang="pl-PL" sz="3200" dirty="0"/>
              <a:t> antyspołecznych przez młodzież i dzieci</a:t>
            </a:r>
          </a:p>
          <a:p>
            <a:r>
              <a:rPr lang="pl-PL" sz="3200" dirty="0"/>
              <a:t>Analiza formalnej reakcji na te zachowania, w szczególności orzekanych wobec nieletnich środków wychowawczych i poprawczych </a:t>
            </a:r>
          </a:p>
          <a:p>
            <a:r>
              <a:rPr lang="pl-PL" sz="3200" dirty="0"/>
              <a:t>Analiza ciemnej liczby tzw. przestępczości i zachowań antyspołecznych nieletnich</a:t>
            </a:r>
          </a:p>
        </p:txBody>
      </p:sp>
    </p:spTree>
    <p:extLst>
      <p:ext uri="{BB962C8B-B14F-4D97-AF65-F5344CB8AC3E}">
        <p14:creationId xmlns:p14="http://schemas.microsoft.com/office/powerpoint/2010/main" val="8554876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7B663CE-6F16-4BEB-98BE-FE90DB861B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PLAN BADAŃ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39BEE5CC-4CC9-4304-AFD1-7DAE532FCB4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9123027"/>
              </p:ext>
            </p:extLst>
          </p:nvPr>
        </p:nvGraphicFramePr>
        <p:xfrm>
          <a:off x="1926454" y="1825625"/>
          <a:ext cx="9427346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294046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3B9276F-73E3-4283-8A41-F3DEACFAAE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/>
              <a:t>PRAWOMOCNE ORZECZENIA WOBEC </a:t>
            </a:r>
            <a:br>
              <a:rPr lang="pl-PL" b="1" dirty="0"/>
            </a:br>
            <a:r>
              <a:rPr lang="pl-PL" b="1" dirty="0"/>
              <a:t>NIELETNICH W LATACH 2000-2019</a:t>
            </a:r>
            <a:endParaRPr lang="en-GB" b="1" dirty="0"/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1461E53F-FCB6-4A30-BF12-5185800189D5}"/>
              </a:ext>
            </a:extLst>
          </p:cNvPr>
          <p:cNvSpPr/>
          <p:nvPr/>
        </p:nvSpPr>
        <p:spPr>
          <a:xfrm>
            <a:off x="11313931" y="3678864"/>
            <a:ext cx="520106" cy="2674311"/>
          </a:xfrm>
          <a:prstGeom prst="rect">
            <a:avLst/>
          </a:prstGeom>
          <a:solidFill>
            <a:srgbClr val="E51639"/>
          </a:solidFill>
          <a:ln w="28575">
            <a:solidFill>
              <a:srgbClr val="475158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aphicFrame>
        <p:nvGraphicFramePr>
          <p:cNvPr id="7" name="Symbol zastępczy zawartości 6">
            <a:extLst>
              <a:ext uri="{FF2B5EF4-FFF2-40B4-BE49-F238E27FC236}">
                <a16:creationId xmlns:a16="http://schemas.microsoft.com/office/drawing/2014/main" id="{CADBBF4E-E668-4B8A-8138-FC0B7A1F037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3589658"/>
              </p:ext>
            </p:extLst>
          </p:nvPr>
        </p:nvGraphicFramePr>
        <p:xfrm>
          <a:off x="1884697" y="1825625"/>
          <a:ext cx="10053281" cy="4846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BBAE32F-9A84-4D89-935E-C61FB95B0ADF}"/>
              </a:ext>
            </a:extLst>
          </p:cNvPr>
          <p:cNvSpPr>
            <a:spLocks noGrp="1"/>
          </p:cNvSpPr>
          <p:nvPr>
            <p:ph type="dt" sz="half" idx="4294967295"/>
          </p:nvPr>
        </p:nvSpPr>
        <p:spPr>
          <a:xfrm>
            <a:off x="0" y="6488113"/>
            <a:ext cx="2743200" cy="184150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defPPr rtl="0">
              <a:defRPr lang="pl-PL"/>
            </a:defPPr>
            <a:lvl1pPr marL="0" algn="l" defTabSz="914400" rtl="0" eaLnBrk="1" latinLnBrk="0" hangingPunct="1">
              <a:defRPr sz="1000" kern="1200" spc="3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pl-PL"/>
              <a:t>20XX</a:t>
            </a:r>
            <a:endParaRPr lang="pl-PL" noProof="0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59C327B-F056-4D91-9591-1F63BC38B296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448800" y="6488113"/>
            <a:ext cx="2743200" cy="184150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defPPr rtl="0">
              <a:defRPr lang="pl-PL"/>
            </a:defPPr>
            <a:lvl1pPr marL="0" algn="r" defTabSz="914400" rtl="0" eaLnBrk="1" latinLnBrk="0" hangingPunct="1">
              <a:defRPr sz="10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fld id="{B5CEABB6-07DC-46E8-9B57-56EC44A396E5}" type="slidenum">
              <a:rPr lang="pl-PL" smtClean="0"/>
              <a:pPr rtl="0"/>
              <a:t>7</a:t>
            </a:fld>
            <a:endParaRPr lang="pl-PL" noProof="0"/>
          </a:p>
        </p:txBody>
      </p:sp>
      <p:sp>
        <p:nvSpPr>
          <p:cNvPr id="8" name="Schemat blokowy: łącznik międzystronicowy 7">
            <a:extLst>
              <a:ext uri="{FF2B5EF4-FFF2-40B4-BE49-F238E27FC236}">
                <a16:creationId xmlns:a16="http://schemas.microsoft.com/office/drawing/2014/main" id="{92CCE8AC-15A9-47B0-8F5F-DF0E91F04414}"/>
              </a:ext>
            </a:extLst>
          </p:cNvPr>
          <p:cNvSpPr/>
          <p:nvPr/>
        </p:nvSpPr>
        <p:spPr>
          <a:xfrm>
            <a:off x="11048558" y="2103437"/>
            <a:ext cx="1050851" cy="1325563"/>
          </a:xfrm>
          <a:prstGeom prst="flowChartOffpageConnector">
            <a:avLst/>
          </a:prstGeom>
          <a:solidFill>
            <a:srgbClr val="E51639"/>
          </a:solidFill>
          <a:ln w="28575">
            <a:solidFill>
              <a:srgbClr val="47515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22 725</a:t>
            </a:r>
          </a:p>
        </p:txBody>
      </p:sp>
    </p:spTree>
    <p:extLst>
      <p:ext uri="{BB962C8B-B14F-4D97-AF65-F5344CB8AC3E}">
        <p14:creationId xmlns:p14="http://schemas.microsoft.com/office/powerpoint/2010/main" val="40163603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ytuł 6">
            <a:extLst>
              <a:ext uri="{FF2B5EF4-FFF2-40B4-BE49-F238E27FC236}">
                <a16:creationId xmlns:a16="http://schemas.microsoft.com/office/drawing/2014/main" id="{27E2F8F7-9703-4A16-9387-5B76497E0F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PŁEĆ NIELETNICH</a:t>
            </a:r>
            <a:br>
              <a:rPr lang="pl-PL" b="1" dirty="0"/>
            </a:br>
            <a:r>
              <a:rPr lang="pl-PL" b="1" dirty="0"/>
              <a:t>CZYNY KARALNE</a:t>
            </a:r>
          </a:p>
        </p:txBody>
      </p:sp>
      <p:graphicFrame>
        <p:nvGraphicFramePr>
          <p:cNvPr id="5" name="Symbol zastępczy zawartości 4">
            <a:extLst>
              <a:ext uri="{FF2B5EF4-FFF2-40B4-BE49-F238E27FC236}">
                <a16:creationId xmlns:a16="http://schemas.microsoft.com/office/drawing/2014/main" id="{8FB72313-FF21-4E68-ADF3-B54CEDA28D7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5305357"/>
              </p:ext>
            </p:extLst>
          </p:nvPr>
        </p:nvGraphicFramePr>
        <p:xfrm>
          <a:off x="1927225" y="1825625"/>
          <a:ext cx="9426575" cy="48634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277277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6B28B9-E0F4-41DF-9494-78066E9F53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CZYNY KARALNE </a:t>
            </a:r>
            <a:br>
              <a:rPr lang="pl-PL" b="1" dirty="0"/>
            </a:br>
            <a:r>
              <a:rPr lang="pl-PL" b="1" dirty="0"/>
              <a:t>I ZABRONIONE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C2FEED0F-C8C7-4C88-A44E-E8EB0D5C29E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CFA08D84-8981-4C8A-86F3-3554081F71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360788" y="1715785"/>
            <a:ext cx="4042062" cy="2714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0987817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1" id="{0CC350F3-16E3-4620-B9A2-47845CBAED09}" vid="{A9748DDF-34F1-4D9C-8576-58BFE3C2D4DD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Szablon prezentacji PL</Template>
  <TotalTime>323</TotalTime>
  <Words>477</Words>
  <Application>Microsoft Macintosh PowerPoint</Application>
  <PresentationFormat>Panoramiczny</PresentationFormat>
  <Paragraphs>66</Paragraphs>
  <Slides>13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Motyw pakietu Office</vt:lpstr>
      <vt:lpstr>BADANIA NAD NIELETNIMI </vt:lpstr>
      <vt:lpstr>Przestępczość i zachowania antyspołeczne nieletnich we współczesnej Polsce</vt:lpstr>
      <vt:lpstr>ZESPÓŁ BADAWCZY</vt:lpstr>
      <vt:lpstr>SZCZEGÓŁOWE CELE BADAWCZE</vt:lpstr>
      <vt:lpstr>SZCZEGÓŁOWE CELE BADAWCZE</vt:lpstr>
      <vt:lpstr>PLAN BADAŃ</vt:lpstr>
      <vt:lpstr>PRAWOMOCNE ORZECZENIA WOBEC  NIELETNICH W LATACH 2000-2019</vt:lpstr>
      <vt:lpstr>PŁEĆ NIELETNICH CZYNY KARALNE</vt:lpstr>
      <vt:lpstr>CZYNY KARALNE  I ZABRONIONE</vt:lpstr>
      <vt:lpstr>KWALIFIKACJA PRAWNA  (n=820) w/w</vt:lpstr>
      <vt:lpstr>RZADZIEJ POPEŁNIANE  (mniej niż 20 przypadków)</vt:lpstr>
      <vt:lpstr>DZIEWCZĘTA=195 CHŁOPCY=625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METODY BADAŃ</dc:title>
  <dc:creator>Dominik Wzorek</dc:creator>
  <cp:lastModifiedBy>Przemysław Frąckowiak</cp:lastModifiedBy>
  <cp:revision>22</cp:revision>
  <dcterms:created xsi:type="dcterms:W3CDTF">2023-11-06T11:55:01Z</dcterms:created>
  <dcterms:modified xsi:type="dcterms:W3CDTF">2023-11-28T08:18:43Z</dcterms:modified>
</cp:coreProperties>
</file>